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Lst>
  <p:sldSz cx="18288000" cy="10287000"/>
  <p:notesSz cx="6858000" cy="9144000"/>
  <p:embeddedFontLst>
    <p:embeddedFont>
      <p:font typeface="Calibri" panose="020F0502020204030204" pitchFamily="34" charset="0"/>
      <p:regular r:id="rId11"/>
      <p:bold r:id="rId12"/>
      <p:italic r:id="rId13"/>
      <p:boldItalic r:id="rId14"/>
    </p:embeddedFont>
    <p:embeddedFont>
      <p:font typeface="Times New Roman" panose="02020603050405020304" pitchFamily="18" charset="0"/>
      <p:regular r:id="rId15"/>
    </p:embeddedFont>
    <p:embeddedFont>
      <p:font typeface="Times New Roman Bold" panose="02020803070505020304" pitchFamily="18" charset="0"/>
      <p:regular r:id="rId16"/>
      <p:bold r:id="rId17"/>
    </p:embeddedFont>
    <p:embeddedFont>
      <p:font typeface="Times New Roman Italics" panose="020B0604020202020204" charset="0"/>
      <p:regular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44" d="100"/>
          <a:sy n="44" d="100"/>
        </p:scale>
        <p:origin x="660" y="3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3.fntdata"/><Relationship Id="rId18"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font" Target="fonts/font2.fntdata"/><Relationship Id="rId17"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font" Target="fonts/font6.fntdata"/><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4.fntdata"/><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11/12/2023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11/12/2023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11/12/2023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11/12/2023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11/12/2023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gif"/><Relationship Id="rId1" Type="http://schemas.openxmlformats.org/officeDocument/2006/relationships/slideLayout" Target="../slideLayouts/slideLayout7.xml"/><Relationship Id="rId4" Type="http://schemas.openxmlformats.org/officeDocument/2006/relationships/image" Target="../media/image7.svg"/></Relationships>
</file>

<file path=ppt/slides/_rels/slide5.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7.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slides/_rels/slide9.xml.rels><?xml version="1.0" encoding="UTF-8" standalone="yes"?>
<Relationships xmlns="http://schemas.openxmlformats.org/package/2006/relationships"><Relationship Id="rId13" Type="http://schemas.openxmlformats.org/officeDocument/2006/relationships/image" Target="../media/image30.svg"/><Relationship Id="rId18" Type="http://schemas.openxmlformats.org/officeDocument/2006/relationships/image" Target="../media/image35.png"/><Relationship Id="rId26" Type="http://schemas.openxmlformats.org/officeDocument/2006/relationships/image" Target="../media/image43.png"/><Relationship Id="rId39" Type="http://schemas.openxmlformats.org/officeDocument/2006/relationships/image" Target="../media/image56.svg"/><Relationship Id="rId21" Type="http://schemas.openxmlformats.org/officeDocument/2006/relationships/image" Target="../media/image38.svg"/><Relationship Id="rId34" Type="http://schemas.openxmlformats.org/officeDocument/2006/relationships/image" Target="../media/image51.png"/><Relationship Id="rId42" Type="http://schemas.openxmlformats.org/officeDocument/2006/relationships/image" Target="../media/image59.png"/><Relationship Id="rId47" Type="http://schemas.openxmlformats.org/officeDocument/2006/relationships/image" Target="../media/image64.svg"/><Relationship Id="rId7" Type="http://schemas.openxmlformats.org/officeDocument/2006/relationships/image" Target="../media/image24.svg"/><Relationship Id="rId2" Type="http://schemas.openxmlformats.org/officeDocument/2006/relationships/image" Target="../media/image19.png"/><Relationship Id="rId16" Type="http://schemas.openxmlformats.org/officeDocument/2006/relationships/image" Target="../media/image33.png"/><Relationship Id="rId29" Type="http://schemas.openxmlformats.org/officeDocument/2006/relationships/image" Target="../media/image46.svg"/><Relationship Id="rId11" Type="http://schemas.openxmlformats.org/officeDocument/2006/relationships/image" Target="../media/image28.svg"/><Relationship Id="rId24" Type="http://schemas.openxmlformats.org/officeDocument/2006/relationships/image" Target="../media/image41.png"/><Relationship Id="rId32" Type="http://schemas.openxmlformats.org/officeDocument/2006/relationships/image" Target="../media/image49.png"/><Relationship Id="rId37" Type="http://schemas.openxmlformats.org/officeDocument/2006/relationships/image" Target="../media/image54.svg"/><Relationship Id="rId40" Type="http://schemas.openxmlformats.org/officeDocument/2006/relationships/image" Target="../media/image57.png"/><Relationship Id="rId45" Type="http://schemas.openxmlformats.org/officeDocument/2006/relationships/image" Target="../media/image62.svg"/><Relationship Id="rId5" Type="http://schemas.openxmlformats.org/officeDocument/2006/relationships/image" Target="../media/image22.svg"/><Relationship Id="rId15" Type="http://schemas.openxmlformats.org/officeDocument/2006/relationships/image" Target="../media/image32.svg"/><Relationship Id="rId23" Type="http://schemas.openxmlformats.org/officeDocument/2006/relationships/image" Target="../media/image40.svg"/><Relationship Id="rId28" Type="http://schemas.openxmlformats.org/officeDocument/2006/relationships/image" Target="../media/image45.png"/><Relationship Id="rId36" Type="http://schemas.openxmlformats.org/officeDocument/2006/relationships/image" Target="../media/image53.png"/><Relationship Id="rId49" Type="http://schemas.openxmlformats.org/officeDocument/2006/relationships/image" Target="../media/image66.svg"/><Relationship Id="rId10" Type="http://schemas.openxmlformats.org/officeDocument/2006/relationships/image" Target="../media/image27.png"/><Relationship Id="rId19" Type="http://schemas.openxmlformats.org/officeDocument/2006/relationships/image" Target="../media/image36.svg"/><Relationship Id="rId31" Type="http://schemas.openxmlformats.org/officeDocument/2006/relationships/image" Target="../media/image48.svg"/><Relationship Id="rId44" Type="http://schemas.openxmlformats.org/officeDocument/2006/relationships/image" Target="../media/image61.png"/><Relationship Id="rId4" Type="http://schemas.openxmlformats.org/officeDocument/2006/relationships/image" Target="../media/image21.png"/><Relationship Id="rId9" Type="http://schemas.openxmlformats.org/officeDocument/2006/relationships/image" Target="../media/image26.svg"/><Relationship Id="rId14" Type="http://schemas.openxmlformats.org/officeDocument/2006/relationships/image" Target="../media/image31.png"/><Relationship Id="rId22" Type="http://schemas.openxmlformats.org/officeDocument/2006/relationships/image" Target="../media/image39.png"/><Relationship Id="rId27" Type="http://schemas.openxmlformats.org/officeDocument/2006/relationships/image" Target="../media/image44.svg"/><Relationship Id="rId30" Type="http://schemas.openxmlformats.org/officeDocument/2006/relationships/image" Target="../media/image47.png"/><Relationship Id="rId35" Type="http://schemas.openxmlformats.org/officeDocument/2006/relationships/image" Target="../media/image52.svg"/><Relationship Id="rId43" Type="http://schemas.openxmlformats.org/officeDocument/2006/relationships/image" Target="../media/image60.svg"/><Relationship Id="rId48" Type="http://schemas.openxmlformats.org/officeDocument/2006/relationships/image" Target="../media/image65.png"/><Relationship Id="rId8" Type="http://schemas.openxmlformats.org/officeDocument/2006/relationships/image" Target="../media/image25.png"/><Relationship Id="rId3" Type="http://schemas.openxmlformats.org/officeDocument/2006/relationships/image" Target="../media/image20.svg"/><Relationship Id="rId12" Type="http://schemas.openxmlformats.org/officeDocument/2006/relationships/image" Target="../media/image29.png"/><Relationship Id="rId17" Type="http://schemas.openxmlformats.org/officeDocument/2006/relationships/image" Target="../media/image34.svg"/><Relationship Id="rId25" Type="http://schemas.openxmlformats.org/officeDocument/2006/relationships/image" Target="../media/image42.svg"/><Relationship Id="rId33" Type="http://schemas.openxmlformats.org/officeDocument/2006/relationships/image" Target="../media/image50.svg"/><Relationship Id="rId38" Type="http://schemas.openxmlformats.org/officeDocument/2006/relationships/image" Target="../media/image55.png"/><Relationship Id="rId46" Type="http://schemas.openxmlformats.org/officeDocument/2006/relationships/image" Target="../media/image63.png"/><Relationship Id="rId20" Type="http://schemas.openxmlformats.org/officeDocument/2006/relationships/image" Target="../media/image37.png"/><Relationship Id="rId41" Type="http://schemas.openxmlformats.org/officeDocument/2006/relationships/image" Target="../media/image58.svg"/><Relationship Id="rId1" Type="http://schemas.openxmlformats.org/officeDocument/2006/relationships/slideLayout" Target="../slideLayouts/slideLayout7.xml"/><Relationship Id="rId6"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5804" t="-27556" r="-1923" b="-160"/>
            </a:stretch>
          </a:blipFill>
        </p:spPr>
      </p:sp>
      <p:grpSp>
        <p:nvGrpSpPr>
          <p:cNvPr id="3" name="Group 3"/>
          <p:cNvGrpSpPr/>
          <p:nvPr/>
        </p:nvGrpSpPr>
        <p:grpSpPr>
          <a:xfrm>
            <a:off x="1028700" y="4579813"/>
            <a:ext cx="12012641" cy="4678487"/>
            <a:chOff x="0" y="0"/>
            <a:chExt cx="16016855" cy="6237983"/>
          </a:xfrm>
        </p:grpSpPr>
        <p:sp>
          <p:nvSpPr>
            <p:cNvPr id="4" name="TextBox 4"/>
            <p:cNvSpPr txBox="1"/>
            <p:nvPr/>
          </p:nvSpPr>
          <p:spPr>
            <a:xfrm>
              <a:off x="0" y="-65559"/>
              <a:ext cx="16016855" cy="4186112"/>
            </a:xfrm>
            <a:prstGeom prst="rect">
              <a:avLst/>
            </a:prstGeom>
          </p:spPr>
          <p:txBody>
            <a:bodyPr lIns="0" tIns="0" rIns="0" bIns="0" rtlCol="0" anchor="t">
              <a:spAutoFit/>
            </a:bodyPr>
            <a:lstStyle/>
            <a:p>
              <a:pPr>
                <a:lnSpc>
                  <a:spcPts val="6009"/>
                </a:lnSpc>
              </a:pPr>
              <a:r>
                <a:rPr lang="en-US" sz="5463">
                  <a:solidFill>
                    <a:srgbClr val="FEFFFD"/>
                  </a:solidFill>
                  <a:latin typeface="Times New Roman Bold"/>
                </a:rPr>
                <a:t>IMPLEMENTASI KALKULATOR MENGHITUNG LUAS DAN VOLUME BOLA DENGAN PYTHON MENGGUNAKAN MODUL FLET</a:t>
              </a:r>
            </a:p>
          </p:txBody>
        </p:sp>
        <p:sp>
          <p:nvSpPr>
            <p:cNvPr id="5" name="TextBox 5"/>
            <p:cNvSpPr txBox="1"/>
            <p:nvPr/>
          </p:nvSpPr>
          <p:spPr>
            <a:xfrm>
              <a:off x="0" y="4474799"/>
              <a:ext cx="16016855" cy="1763183"/>
            </a:xfrm>
            <a:prstGeom prst="rect">
              <a:avLst/>
            </a:prstGeom>
          </p:spPr>
          <p:txBody>
            <a:bodyPr lIns="0" tIns="0" rIns="0" bIns="0" rtlCol="0" anchor="t">
              <a:spAutoFit/>
            </a:bodyPr>
            <a:lstStyle/>
            <a:p>
              <a:pPr>
                <a:lnSpc>
                  <a:spcPts val="3499"/>
                </a:lnSpc>
              </a:pPr>
              <a:r>
                <a:rPr lang="en-US" sz="2499">
                  <a:solidFill>
                    <a:srgbClr val="FEFFFD"/>
                  </a:solidFill>
                  <a:latin typeface="Times New Roman"/>
                </a:rPr>
                <a:t>Disusun Oleh Kelompok 10: </a:t>
              </a:r>
            </a:p>
            <a:p>
              <a:pPr>
                <a:lnSpc>
                  <a:spcPts val="3499"/>
                </a:lnSpc>
              </a:pPr>
              <a:r>
                <a:rPr lang="en-US" sz="2499">
                  <a:solidFill>
                    <a:srgbClr val="FEFFFD"/>
                  </a:solidFill>
                  <a:latin typeface="Times New Roman"/>
                </a:rPr>
                <a:t>1.   Sapta Bayu Permana         (220511169)</a:t>
              </a:r>
            </a:p>
            <a:p>
              <a:pPr>
                <a:lnSpc>
                  <a:spcPts val="3499"/>
                </a:lnSpc>
              </a:pPr>
              <a:r>
                <a:rPr lang="en-US" sz="2499">
                  <a:solidFill>
                    <a:srgbClr val="FEFFFD"/>
                  </a:solidFill>
                  <a:latin typeface="Times New Roman"/>
                </a:rPr>
                <a:t>2.   Safa Rizky Faddillah         (220511008)</a:t>
              </a:r>
            </a:p>
          </p:txBody>
        </p:sp>
      </p:grpSp>
      <p:sp>
        <p:nvSpPr>
          <p:cNvPr id="6" name="TextBox 6"/>
          <p:cNvSpPr txBox="1"/>
          <p:nvPr/>
        </p:nvSpPr>
        <p:spPr>
          <a:xfrm>
            <a:off x="217026" y="94162"/>
            <a:ext cx="4666726" cy="1325880"/>
          </a:xfrm>
          <a:prstGeom prst="rect">
            <a:avLst/>
          </a:prstGeom>
        </p:spPr>
        <p:txBody>
          <a:bodyPr lIns="0" tIns="0" rIns="0" bIns="0" rtlCol="0" anchor="t">
            <a:spAutoFit/>
          </a:bodyPr>
          <a:lstStyle/>
          <a:p>
            <a:pPr>
              <a:lnSpc>
                <a:spcPts val="2519"/>
              </a:lnSpc>
            </a:pPr>
            <a:r>
              <a:rPr lang="en-US" sz="1799">
                <a:solidFill>
                  <a:srgbClr val="FEFFFD"/>
                </a:solidFill>
                <a:latin typeface="Times New Roman"/>
              </a:rPr>
              <a:t>UNIVERSITAS MUHAMMADIYAH CIREBON</a:t>
            </a:r>
          </a:p>
          <a:p>
            <a:pPr>
              <a:lnSpc>
                <a:spcPts val="2799"/>
              </a:lnSpc>
            </a:pPr>
            <a:r>
              <a:rPr lang="en-US" sz="1999">
                <a:solidFill>
                  <a:srgbClr val="FEFFFD"/>
                </a:solidFill>
                <a:latin typeface="Times New Roman"/>
              </a:rPr>
              <a:t>FAKULTAS TEKNIK</a:t>
            </a:r>
          </a:p>
          <a:p>
            <a:pPr>
              <a:lnSpc>
                <a:spcPts val="2519"/>
              </a:lnSpc>
            </a:pPr>
            <a:r>
              <a:rPr lang="en-US" sz="1799">
                <a:solidFill>
                  <a:srgbClr val="FEFFFD"/>
                </a:solidFill>
                <a:latin typeface="Times New Roman"/>
              </a:rPr>
              <a:t>TEKNIK INFORMMATIKA</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2E2D2D"/>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1028700" y="5498746"/>
            <a:ext cx="6654078" cy="3759554"/>
          </a:xfrm>
          <a:prstGeom prst="rect">
            <a:avLst/>
          </a:prstGeom>
        </p:spPr>
      </p:pic>
      <p:sp>
        <p:nvSpPr>
          <p:cNvPr id="3" name="TextBox 3"/>
          <p:cNvSpPr txBox="1"/>
          <p:nvPr/>
        </p:nvSpPr>
        <p:spPr>
          <a:xfrm>
            <a:off x="1028700" y="1897924"/>
            <a:ext cx="7784259" cy="2963376"/>
          </a:xfrm>
          <a:prstGeom prst="rect">
            <a:avLst/>
          </a:prstGeom>
        </p:spPr>
        <p:txBody>
          <a:bodyPr lIns="0" tIns="0" rIns="0" bIns="0" rtlCol="0" anchor="t">
            <a:spAutoFit/>
          </a:bodyPr>
          <a:lstStyle/>
          <a:p>
            <a:pPr>
              <a:lnSpc>
                <a:spcPts val="4533"/>
              </a:lnSpc>
            </a:pPr>
            <a:r>
              <a:rPr lang="en-US" sz="3778">
                <a:solidFill>
                  <a:srgbClr val="FEFFFD"/>
                </a:solidFill>
                <a:latin typeface="Times New Roman Bold"/>
              </a:rPr>
              <a:t>IMPLEMENTASI KALKULATOR MENGHITUNG LUAS DAN VOLUME BOLA DENGAN PYTHON MENGGUNAKAN MODUL FLET</a:t>
            </a:r>
          </a:p>
          <a:p>
            <a:pPr>
              <a:lnSpc>
                <a:spcPts val="70"/>
              </a:lnSpc>
            </a:pPr>
            <a:endParaRPr lang="en-US" sz="3778">
              <a:solidFill>
                <a:srgbClr val="FEFFFD"/>
              </a:solidFill>
              <a:latin typeface="Times New Roman Bold"/>
            </a:endParaRPr>
          </a:p>
        </p:txBody>
      </p:sp>
      <p:grpSp>
        <p:nvGrpSpPr>
          <p:cNvPr id="4" name="Group 4"/>
          <p:cNvGrpSpPr/>
          <p:nvPr/>
        </p:nvGrpSpPr>
        <p:grpSpPr>
          <a:xfrm>
            <a:off x="9144000" y="2169176"/>
            <a:ext cx="8115300" cy="5948648"/>
            <a:chOff x="0" y="0"/>
            <a:chExt cx="10820400" cy="7931531"/>
          </a:xfrm>
        </p:grpSpPr>
        <p:sp>
          <p:nvSpPr>
            <p:cNvPr id="5" name="AutoShape 5"/>
            <p:cNvSpPr/>
            <p:nvPr/>
          </p:nvSpPr>
          <p:spPr>
            <a:xfrm>
              <a:off x="0" y="1043957"/>
              <a:ext cx="10820400" cy="0"/>
            </a:xfrm>
            <a:prstGeom prst="line">
              <a:avLst/>
            </a:prstGeom>
            <a:ln w="71786" cap="rnd">
              <a:solidFill>
                <a:srgbClr val="FEFFFD"/>
              </a:solidFill>
              <a:prstDash val="sysDot"/>
              <a:headEnd type="none" w="sm" len="sm"/>
              <a:tailEnd type="none" w="sm" len="sm"/>
            </a:ln>
          </p:spPr>
        </p:sp>
        <p:sp>
          <p:nvSpPr>
            <p:cNvPr id="6" name="AutoShape 6"/>
            <p:cNvSpPr/>
            <p:nvPr/>
          </p:nvSpPr>
          <p:spPr>
            <a:xfrm>
              <a:off x="0" y="2713090"/>
              <a:ext cx="10820400" cy="0"/>
            </a:xfrm>
            <a:prstGeom prst="line">
              <a:avLst/>
            </a:prstGeom>
            <a:ln w="71786" cap="rnd">
              <a:solidFill>
                <a:srgbClr val="FEFFFD"/>
              </a:solidFill>
              <a:prstDash val="sysDot"/>
              <a:headEnd type="none" w="sm" len="sm"/>
              <a:tailEnd type="none" w="sm" len="sm"/>
            </a:ln>
          </p:spPr>
        </p:sp>
        <p:sp>
          <p:nvSpPr>
            <p:cNvPr id="7" name="AutoShape 7"/>
            <p:cNvSpPr/>
            <p:nvPr/>
          </p:nvSpPr>
          <p:spPr>
            <a:xfrm>
              <a:off x="0" y="4382223"/>
              <a:ext cx="10820400" cy="0"/>
            </a:xfrm>
            <a:prstGeom prst="line">
              <a:avLst/>
            </a:prstGeom>
            <a:ln w="71786" cap="rnd">
              <a:solidFill>
                <a:srgbClr val="FEFFFD"/>
              </a:solidFill>
              <a:prstDash val="sysDot"/>
              <a:headEnd type="none" w="sm" len="sm"/>
              <a:tailEnd type="none" w="sm" len="sm"/>
            </a:ln>
          </p:spPr>
        </p:sp>
        <p:sp>
          <p:nvSpPr>
            <p:cNvPr id="8" name="AutoShape 8"/>
            <p:cNvSpPr/>
            <p:nvPr/>
          </p:nvSpPr>
          <p:spPr>
            <a:xfrm>
              <a:off x="0" y="6051356"/>
              <a:ext cx="10820400" cy="0"/>
            </a:xfrm>
            <a:prstGeom prst="line">
              <a:avLst/>
            </a:prstGeom>
            <a:ln w="71786" cap="rnd">
              <a:solidFill>
                <a:srgbClr val="FEFFFD"/>
              </a:solidFill>
              <a:prstDash val="sysDot"/>
              <a:headEnd type="none" w="sm" len="sm"/>
              <a:tailEnd type="none" w="sm" len="sm"/>
            </a:ln>
          </p:spPr>
        </p:sp>
        <p:sp>
          <p:nvSpPr>
            <p:cNvPr id="9" name="TextBox 9"/>
            <p:cNvSpPr txBox="1"/>
            <p:nvPr/>
          </p:nvSpPr>
          <p:spPr>
            <a:xfrm>
              <a:off x="0" y="-142875"/>
              <a:ext cx="10820400" cy="628015"/>
            </a:xfrm>
            <a:prstGeom prst="rect">
              <a:avLst/>
            </a:prstGeom>
          </p:spPr>
          <p:txBody>
            <a:bodyPr lIns="0" tIns="0" rIns="0" bIns="0" rtlCol="0" anchor="t">
              <a:spAutoFit/>
            </a:bodyPr>
            <a:lstStyle/>
            <a:p>
              <a:pPr>
                <a:lnSpc>
                  <a:spcPts val="3840"/>
                </a:lnSpc>
              </a:pPr>
              <a:r>
                <a:rPr lang="en-US" sz="2400">
                  <a:solidFill>
                    <a:srgbClr val="FEFFFD"/>
                  </a:solidFill>
                  <a:latin typeface="Times New Roman Bold"/>
                </a:rPr>
                <a:t>PENGERTIAN PYTHON</a:t>
              </a:r>
            </a:p>
          </p:txBody>
        </p:sp>
        <p:sp>
          <p:nvSpPr>
            <p:cNvPr id="10" name="TextBox 10"/>
            <p:cNvSpPr txBox="1"/>
            <p:nvPr/>
          </p:nvSpPr>
          <p:spPr>
            <a:xfrm>
              <a:off x="0" y="1459900"/>
              <a:ext cx="10820400" cy="628015"/>
            </a:xfrm>
            <a:prstGeom prst="rect">
              <a:avLst/>
            </a:prstGeom>
          </p:spPr>
          <p:txBody>
            <a:bodyPr lIns="0" tIns="0" rIns="0" bIns="0" rtlCol="0" anchor="t">
              <a:spAutoFit/>
            </a:bodyPr>
            <a:lstStyle/>
            <a:p>
              <a:pPr>
                <a:lnSpc>
                  <a:spcPts val="3839"/>
                </a:lnSpc>
              </a:pPr>
              <a:r>
                <a:rPr lang="en-US" sz="2399">
                  <a:solidFill>
                    <a:srgbClr val="FEFFFD"/>
                  </a:solidFill>
                  <a:latin typeface="Times New Roman Bold"/>
                </a:rPr>
                <a:t>PENGERTIAN PYTHON DAN FLET PYTHON</a:t>
              </a:r>
            </a:p>
          </p:txBody>
        </p:sp>
        <p:sp>
          <p:nvSpPr>
            <p:cNvPr id="11" name="TextBox 11"/>
            <p:cNvSpPr txBox="1"/>
            <p:nvPr/>
          </p:nvSpPr>
          <p:spPr>
            <a:xfrm>
              <a:off x="0" y="3129033"/>
              <a:ext cx="10820400" cy="628015"/>
            </a:xfrm>
            <a:prstGeom prst="rect">
              <a:avLst/>
            </a:prstGeom>
          </p:spPr>
          <p:txBody>
            <a:bodyPr lIns="0" tIns="0" rIns="0" bIns="0" rtlCol="0" anchor="t">
              <a:spAutoFit/>
            </a:bodyPr>
            <a:lstStyle/>
            <a:p>
              <a:pPr>
                <a:lnSpc>
                  <a:spcPts val="3840"/>
                </a:lnSpc>
              </a:pPr>
              <a:r>
                <a:rPr lang="en-US" sz="2400">
                  <a:solidFill>
                    <a:srgbClr val="FEFFFD"/>
                  </a:solidFill>
                  <a:latin typeface="Times New Roman Bold"/>
                </a:rPr>
                <a:t>PYTHON DAN MODUL FLET</a:t>
              </a:r>
            </a:p>
          </p:txBody>
        </p:sp>
        <p:sp>
          <p:nvSpPr>
            <p:cNvPr id="12" name="TextBox 12"/>
            <p:cNvSpPr txBox="1"/>
            <p:nvPr/>
          </p:nvSpPr>
          <p:spPr>
            <a:xfrm>
              <a:off x="0" y="4798165"/>
              <a:ext cx="10820400" cy="628015"/>
            </a:xfrm>
            <a:prstGeom prst="rect">
              <a:avLst/>
            </a:prstGeom>
          </p:spPr>
          <p:txBody>
            <a:bodyPr lIns="0" tIns="0" rIns="0" bIns="0" rtlCol="0" anchor="t">
              <a:spAutoFit/>
            </a:bodyPr>
            <a:lstStyle/>
            <a:p>
              <a:pPr>
                <a:lnSpc>
                  <a:spcPts val="3840"/>
                </a:lnSpc>
              </a:pPr>
              <a:r>
                <a:rPr lang="en-US" sz="2400">
                  <a:solidFill>
                    <a:srgbClr val="FEFFFD"/>
                  </a:solidFill>
                  <a:latin typeface="Times New Roman Bold"/>
                </a:rPr>
                <a:t>KALKULATOR BOLA</a:t>
              </a:r>
            </a:p>
          </p:txBody>
        </p:sp>
        <p:sp>
          <p:nvSpPr>
            <p:cNvPr id="13" name="TextBox 13"/>
            <p:cNvSpPr txBox="1"/>
            <p:nvPr/>
          </p:nvSpPr>
          <p:spPr>
            <a:xfrm>
              <a:off x="0" y="6510339"/>
              <a:ext cx="10820400" cy="1275715"/>
            </a:xfrm>
            <a:prstGeom prst="rect">
              <a:avLst/>
            </a:prstGeom>
          </p:spPr>
          <p:txBody>
            <a:bodyPr lIns="0" tIns="0" rIns="0" bIns="0" rtlCol="0" anchor="t">
              <a:spAutoFit/>
            </a:bodyPr>
            <a:lstStyle/>
            <a:p>
              <a:pPr>
                <a:lnSpc>
                  <a:spcPts val="3840"/>
                </a:lnSpc>
              </a:pPr>
              <a:r>
                <a:rPr lang="en-US" sz="2400">
                  <a:solidFill>
                    <a:srgbClr val="FEFFFD"/>
                  </a:solidFill>
                  <a:latin typeface="Times New Roman Bold"/>
                </a:rPr>
                <a:t>FUNGSI DAN ELEMEN YANG DIGUNAKAN PROGRAM</a:t>
              </a:r>
            </a:p>
          </p:txBody>
        </p:sp>
        <p:sp>
          <p:nvSpPr>
            <p:cNvPr id="14" name="AutoShape 14"/>
            <p:cNvSpPr/>
            <p:nvPr/>
          </p:nvSpPr>
          <p:spPr>
            <a:xfrm>
              <a:off x="0" y="7895638"/>
              <a:ext cx="10820400" cy="0"/>
            </a:xfrm>
            <a:prstGeom prst="line">
              <a:avLst/>
            </a:prstGeom>
            <a:ln w="71786" cap="rnd">
              <a:solidFill>
                <a:srgbClr val="FEFFFD"/>
              </a:solidFill>
              <a:prstDash val="sysDot"/>
              <a:headEnd type="none" w="sm" len="sm"/>
              <a:tailEnd type="none" w="sm" len="sm"/>
            </a:ln>
          </p:spPr>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ACB6C8"/>
        </a:solidFill>
        <a:effectLst/>
      </p:bgPr>
    </p:bg>
    <p:spTree>
      <p:nvGrpSpPr>
        <p:cNvPr id="1" name=""/>
        <p:cNvGrpSpPr/>
        <p:nvPr/>
      </p:nvGrpSpPr>
      <p:grpSpPr>
        <a:xfrm>
          <a:off x="0" y="0"/>
          <a:ext cx="0" cy="0"/>
          <a:chOff x="0" y="0"/>
          <a:chExt cx="0" cy="0"/>
        </a:xfrm>
      </p:grpSpPr>
      <p:sp>
        <p:nvSpPr>
          <p:cNvPr id="2" name="Freeform 2"/>
          <p:cNvSpPr/>
          <p:nvPr/>
        </p:nvSpPr>
        <p:spPr>
          <a:xfrm>
            <a:off x="9873344" y="220887"/>
            <a:ext cx="7771486" cy="3766913"/>
          </a:xfrm>
          <a:custGeom>
            <a:avLst/>
            <a:gdLst/>
            <a:ahLst/>
            <a:cxnLst/>
            <a:rect l="l" t="t" r="r" b="b"/>
            <a:pathLst>
              <a:path w="7374472" h="4183337">
                <a:moveTo>
                  <a:pt x="0" y="0"/>
                </a:moveTo>
                <a:lnTo>
                  <a:pt x="7374472" y="0"/>
                </a:lnTo>
                <a:lnTo>
                  <a:pt x="7374472" y="4183337"/>
                </a:lnTo>
                <a:lnTo>
                  <a:pt x="0" y="418333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1196072" y="1409700"/>
            <a:ext cx="8153400" cy="1013098"/>
          </a:xfrm>
          <a:prstGeom prst="rect">
            <a:avLst/>
          </a:prstGeom>
        </p:spPr>
        <p:txBody>
          <a:bodyPr wrap="square" lIns="0" tIns="0" rIns="0" bIns="0" rtlCol="0" anchor="t">
            <a:spAutoFit/>
          </a:bodyPr>
          <a:lstStyle/>
          <a:p>
            <a:pPr>
              <a:lnSpc>
                <a:spcPts val="7920"/>
              </a:lnSpc>
            </a:pPr>
            <a:r>
              <a:rPr lang="en-US" sz="8000" dirty="0" err="1">
                <a:solidFill>
                  <a:srgbClr val="101010"/>
                </a:solidFill>
                <a:latin typeface="Times New Roman Bold"/>
              </a:rPr>
              <a:t>Pengertian</a:t>
            </a:r>
            <a:r>
              <a:rPr lang="en-US" sz="8000" dirty="0">
                <a:solidFill>
                  <a:srgbClr val="101010"/>
                </a:solidFill>
                <a:latin typeface="Times New Roman Bold"/>
              </a:rPr>
              <a:t> Python</a:t>
            </a:r>
          </a:p>
        </p:txBody>
      </p:sp>
      <p:sp>
        <p:nvSpPr>
          <p:cNvPr id="4" name="TextBox 4"/>
          <p:cNvSpPr txBox="1"/>
          <p:nvPr/>
        </p:nvSpPr>
        <p:spPr>
          <a:xfrm>
            <a:off x="693970" y="4000500"/>
            <a:ext cx="16914574" cy="5800725"/>
          </a:xfrm>
          <a:prstGeom prst="rect">
            <a:avLst/>
          </a:prstGeom>
        </p:spPr>
        <p:txBody>
          <a:bodyPr lIns="0" tIns="0" rIns="0" bIns="0" rtlCol="0" anchor="t">
            <a:spAutoFit/>
          </a:bodyPr>
          <a:lstStyle/>
          <a:p>
            <a:pPr>
              <a:lnSpc>
                <a:spcPts val="4199"/>
              </a:lnSpc>
            </a:pPr>
            <a:r>
              <a:rPr lang="en-US" sz="2999" dirty="0">
                <a:solidFill>
                  <a:srgbClr val="101010"/>
                </a:solidFill>
                <a:latin typeface="Times New Roman Bold"/>
              </a:rPr>
              <a:t>       Python adalah bahasa pemrograman </a:t>
            </a:r>
            <a:r>
              <a:rPr lang="en-US" sz="2999" dirty="0" err="1">
                <a:solidFill>
                  <a:srgbClr val="101010"/>
                </a:solidFill>
                <a:latin typeface="Times New Roman Bold"/>
              </a:rPr>
              <a:t>tingkat</a:t>
            </a:r>
            <a:r>
              <a:rPr lang="en-US" sz="2999" dirty="0">
                <a:solidFill>
                  <a:srgbClr val="101010"/>
                </a:solidFill>
                <a:latin typeface="Times New Roman Bold"/>
              </a:rPr>
              <a:t> </a:t>
            </a:r>
            <a:r>
              <a:rPr lang="en-US" sz="2999" dirty="0" err="1">
                <a:solidFill>
                  <a:srgbClr val="101010"/>
                </a:solidFill>
                <a:latin typeface="Times New Roman Bold"/>
              </a:rPr>
              <a:t>tinggi</a:t>
            </a:r>
            <a:r>
              <a:rPr lang="en-US" sz="2999" dirty="0">
                <a:solidFill>
                  <a:srgbClr val="101010"/>
                </a:solidFill>
                <a:latin typeface="Times New Roman Bold"/>
              </a:rPr>
              <a:t> yang </a:t>
            </a:r>
            <a:r>
              <a:rPr lang="en-US" sz="2999" dirty="0" err="1">
                <a:solidFill>
                  <a:srgbClr val="101010"/>
                </a:solidFill>
                <a:latin typeface="Times New Roman Bold"/>
              </a:rPr>
              <a:t>bersifat</a:t>
            </a:r>
            <a:r>
              <a:rPr lang="en-US" sz="2999" dirty="0">
                <a:solidFill>
                  <a:srgbClr val="101010"/>
                </a:solidFill>
                <a:latin typeface="Times New Roman Bold"/>
              </a:rPr>
              <a:t> </a:t>
            </a:r>
            <a:r>
              <a:rPr lang="en-US" sz="2999" dirty="0" err="1">
                <a:solidFill>
                  <a:srgbClr val="101010"/>
                </a:solidFill>
                <a:latin typeface="Times New Roman Bold"/>
              </a:rPr>
              <a:t>interpretatif</a:t>
            </a:r>
            <a:r>
              <a:rPr lang="en-US" sz="2999" dirty="0">
                <a:solidFill>
                  <a:srgbClr val="101010"/>
                </a:solidFill>
                <a:latin typeface="Times New Roman Bold"/>
              </a:rPr>
              <a:t>, </a:t>
            </a:r>
            <a:r>
              <a:rPr lang="en-US" sz="2999" dirty="0" err="1">
                <a:solidFill>
                  <a:srgbClr val="101010"/>
                </a:solidFill>
                <a:latin typeface="Times New Roman Bold"/>
              </a:rPr>
              <a:t>objek-orientasi</a:t>
            </a:r>
            <a:r>
              <a:rPr lang="en-US" sz="2999" dirty="0">
                <a:solidFill>
                  <a:srgbClr val="101010"/>
                </a:solidFill>
                <a:latin typeface="Times New Roman Bold"/>
              </a:rPr>
              <a:t>, dan memiliki </a:t>
            </a:r>
            <a:r>
              <a:rPr lang="en-US" sz="2999" dirty="0" err="1">
                <a:solidFill>
                  <a:srgbClr val="101010"/>
                </a:solidFill>
                <a:latin typeface="Times New Roman Bold"/>
              </a:rPr>
              <a:t>sintaksis</a:t>
            </a:r>
            <a:r>
              <a:rPr lang="en-US" sz="2999" dirty="0">
                <a:solidFill>
                  <a:srgbClr val="101010"/>
                </a:solidFill>
                <a:latin typeface="Times New Roman Bold"/>
              </a:rPr>
              <a:t> yang jelas dan mudah </a:t>
            </a:r>
            <a:r>
              <a:rPr lang="en-US" sz="2999" dirty="0" err="1">
                <a:solidFill>
                  <a:srgbClr val="101010"/>
                </a:solidFill>
                <a:latin typeface="Times New Roman Bold"/>
              </a:rPr>
              <a:t>dipahami</a:t>
            </a:r>
            <a:r>
              <a:rPr lang="en-US" sz="2999" dirty="0">
                <a:solidFill>
                  <a:srgbClr val="101010"/>
                </a:solidFill>
                <a:latin typeface="Times New Roman Bold"/>
              </a:rPr>
              <a:t>. Python </a:t>
            </a:r>
            <a:r>
              <a:rPr lang="en-US" sz="2999" dirty="0" err="1">
                <a:solidFill>
                  <a:srgbClr val="101010"/>
                </a:solidFill>
                <a:latin typeface="Times New Roman Bold"/>
              </a:rPr>
              <a:t>dikembangkan</a:t>
            </a:r>
            <a:r>
              <a:rPr lang="en-US" sz="2999" dirty="0">
                <a:solidFill>
                  <a:srgbClr val="101010"/>
                </a:solidFill>
                <a:latin typeface="Times New Roman Bold"/>
              </a:rPr>
              <a:t> oleh Guido Van Rossum pada </a:t>
            </a:r>
            <a:r>
              <a:rPr lang="en-US" sz="2999" dirty="0" err="1">
                <a:solidFill>
                  <a:srgbClr val="101010"/>
                </a:solidFill>
                <a:latin typeface="Times New Roman Bold"/>
              </a:rPr>
              <a:t>awal</a:t>
            </a:r>
            <a:r>
              <a:rPr lang="en-US" sz="2999" dirty="0">
                <a:solidFill>
                  <a:srgbClr val="101010"/>
                </a:solidFill>
                <a:latin typeface="Times New Roman Bold"/>
              </a:rPr>
              <a:t> </a:t>
            </a:r>
            <a:r>
              <a:rPr lang="en-US" sz="2999" dirty="0" err="1">
                <a:solidFill>
                  <a:srgbClr val="101010"/>
                </a:solidFill>
                <a:latin typeface="Times New Roman Bold"/>
              </a:rPr>
              <a:t>tahun</a:t>
            </a:r>
            <a:r>
              <a:rPr lang="en-US" sz="2999" dirty="0">
                <a:solidFill>
                  <a:srgbClr val="101010"/>
                </a:solidFill>
                <a:latin typeface="Times New Roman Bold"/>
              </a:rPr>
              <a:t> 1990, Python </a:t>
            </a:r>
            <a:r>
              <a:rPr lang="en-US" sz="2999" dirty="0" err="1">
                <a:solidFill>
                  <a:srgbClr val="101010"/>
                </a:solidFill>
                <a:latin typeface="Times New Roman Bold"/>
              </a:rPr>
              <a:t>dirancang</a:t>
            </a:r>
            <a:r>
              <a:rPr lang="en-US" sz="2999" dirty="0">
                <a:solidFill>
                  <a:srgbClr val="101010"/>
                </a:solidFill>
                <a:latin typeface="Times New Roman Bold"/>
              </a:rPr>
              <a:t> untuk menjadi mudah </a:t>
            </a:r>
            <a:r>
              <a:rPr lang="en-US" sz="2999" dirty="0" err="1">
                <a:solidFill>
                  <a:srgbClr val="101010"/>
                </a:solidFill>
                <a:latin typeface="Times New Roman Bold"/>
              </a:rPr>
              <a:t>dibaca</a:t>
            </a:r>
            <a:r>
              <a:rPr lang="en-US" sz="2999" dirty="0">
                <a:solidFill>
                  <a:srgbClr val="101010"/>
                </a:solidFill>
                <a:latin typeface="Times New Roman Bold"/>
              </a:rPr>
              <a:t> dan </a:t>
            </a:r>
            <a:r>
              <a:rPr lang="en-US" sz="2999" dirty="0" err="1">
                <a:solidFill>
                  <a:srgbClr val="101010"/>
                </a:solidFill>
                <a:latin typeface="Times New Roman Bold"/>
              </a:rPr>
              <a:t>ditulis</a:t>
            </a:r>
            <a:r>
              <a:rPr lang="en-US" sz="2999" dirty="0">
                <a:solidFill>
                  <a:srgbClr val="101010"/>
                </a:solidFill>
                <a:latin typeface="Times New Roman Bold"/>
              </a:rPr>
              <a:t>, dengan </a:t>
            </a:r>
            <a:r>
              <a:rPr lang="en-US" sz="2999" dirty="0" err="1">
                <a:solidFill>
                  <a:srgbClr val="101010"/>
                </a:solidFill>
                <a:latin typeface="Times New Roman Bold"/>
              </a:rPr>
              <a:t>fokus</a:t>
            </a:r>
            <a:r>
              <a:rPr lang="en-US" sz="2999" dirty="0">
                <a:solidFill>
                  <a:srgbClr val="101010"/>
                </a:solidFill>
                <a:latin typeface="Times New Roman Bold"/>
              </a:rPr>
              <a:t> pada </a:t>
            </a:r>
            <a:r>
              <a:rPr lang="en-US" sz="2999" dirty="0" err="1">
                <a:solidFill>
                  <a:srgbClr val="101010"/>
                </a:solidFill>
                <a:latin typeface="Times New Roman Bold"/>
              </a:rPr>
              <a:t>kemudahan</a:t>
            </a:r>
            <a:r>
              <a:rPr lang="en-US" sz="2999" dirty="0">
                <a:solidFill>
                  <a:srgbClr val="101010"/>
                </a:solidFill>
                <a:latin typeface="Times New Roman Bold"/>
              </a:rPr>
              <a:t> penggunaan dan </a:t>
            </a:r>
            <a:r>
              <a:rPr lang="en-US" sz="2999" dirty="0" err="1">
                <a:solidFill>
                  <a:srgbClr val="101010"/>
                </a:solidFill>
                <a:latin typeface="Times New Roman Bold"/>
              </a:rPr>
              <a:t>produktivitas</a:t>
            </a:r>
            <a:r>
              <a:rPr lang="en-US" sz="2999" dirty="0">
                <a:solidFill>
                  <a:srgbClr val="101010"/>
                </a:solidFill>
                <a:latin typeface="Times New Roman Bold"/>
              </a:rPr>
              <a:t> programmer. Salah satu </a:t>
            </a:r>
            <a:r>
              <a:rPr lang="en-US" sz="2999" dirty="0" err="1">
                <a:solidFill>
                  <a:srgbClr val="101010"/>
                </a:solidFill>
                <a:latin typeface="Times New Roman Bold"/>
              </a:rPr>
              <a:t>fitur</a:t>
            </a:r>
            <a:r>
              <a:rPr lang="en-US" sz="2999" dirty="0">
                <a:solidFill>
                  <a:srgbClr val="101010"/>
                </a:solidFill>
                <a:latin typeface="Times New Roman Bold"/>
              </a:rPr>
              <a:t> </a:t>
            </a:r>
            <a:r>
              <a:rPr lang="en-US" sz="2999" dirty="0" err="1">
                <a:solidFill>
                  <a:srgbClr val="101010"/>
                </a:solidFill>
                <a:latin typeface="Times New Roman Bold"/>
              </a:rPr>
              <a:t>utama</a:t>
            </a:r>
            <a:r>
              <a:rPr lang="en-US" sz="2999" dirty="0">
                <a:solidFill>
                  <a:srgbClr val="101010"/>
                </a:solidFill>
                <a:latin typeface="Times New Roman Bold"/>
              </a:rPr>
              <a:t> Python adalah </a:t>
            </a:r>
            <a:r>
              <a:rPr lang="en-US" sz="2999" dirty="0" err="1">
                <a:solidFill>
                  <a:srgbClr val="101010"/>
                </a:solidFill>
                <a:latin typeface="Times New Roman Bold"/>
              </a:rPr>
              <a:t>filosofi</a:t>
            </a:r>
            <a:r>
              <a:rPr lang="en-US" sz="2999" dirty="0">
                <a:solidFill>
                  <a:srgbClr val="101010"/>
                </a:solidFill>
                <a:latin typeface="Times New Roman Bold"/>
              </a:rPr>
              <a:t> "batteries included," yang </a:t>
            </a:r>
            <a:r>
              <a:rPr lang="en-US" sz="2999" dirty="0" err="1">
                <a:solidFill>
                  <a:srgbClr val="101010"/>
                </a:solidFill>
                <a:latin typeface="Times New Roman Bold"/>
              </a:rPr>
              <a:t>berarti</a:t>
            </a:r>
            <a:r>
              <a:rPr lang="en-US" sz="2999" dirty="0">
                <a:solidFill>
                  <a:srgbClr val="101010"/>
                </a:solidFill>
                <a:latin typeface="Times New Roman Bold"/>
              </a:rPr>
              <a:t> </a:t>
            </a:r>
            <a:r>
              <a:rPr lang="en-US" sz="2999" dirty="0" err="1">
                <a:solidFill>
                  <a:srgbClr val="101010"/>
                </a:solidFill>
                <a:latin typeface="Times New Roman Bold"/>
              </a:rPr>
              <a:t>bahwa</a:t>
            </a:r>
            <a:r>
              <a:rPr lang="en-US" sz="2999" dirty="0">
                <a:solidFill>
                  <a:srgbClr val="101010"/>
                </a:solidFill>
                <a:latin typeface="Times New Roman Bold"/>
              </a:rPr>
              <a:t> banyak modul dan </a:t>
            </a:r>
            <a:r>
              <a:rPr lang="en-US" sz="2999" dirty="0" err="1">
                <a:solidFill>
                  <a:srgbClr val="101010"/>
                </a:solidFill>
                <a:latin typeface="Times New Roman Bold"/>
              </a:rPr>
              <a:t>pustaka</a:t>
            </a:r>
            <a:r>
              <a:rPr lang="en-US" sz="2999" dirty="0">
                <a:solidFill>
                  <a:srgbClr val="101010"/>
                </a:solidFill>
                <a:latin typeface="Times New Roman Bold"/>
              </a:rPr>
              <a:t> </a:t>
            </a:r>
            <a:r>
              <a:rPr lang="en-US" sz="2999" dirty="0" err="1">
                <a:solidFill>
                  <a:srgbClr val="101010"/>
                </a:solidFill>
                <a:latin typeface="Times New Roman Bold"/>
              </a:rPr>
              <a:t>standar</a:t>
            </a:r>
            <a:r>
              <a:rPr lang="en-US" sz="2999" dirty="0">
                <a:solidFill>
                  <a:srgbClr val="101010"/>
                </a:solidFill>
                <a:latin typeface="Times New Roman Bold"/>
              </a:rPr>
              <a:t> yang </a:t>
            </a:r>
            <a:r>
              <a:rPr lang="en-US" sz="2999" dirty="0" err="1">
                <a:solidFill>
                  <a:srgbClr val="101010"/>
                </a:solidFill>
                <a:latin typeface="Times New Roman Bold"/>
              </a:rPr>
              <a:t>sudah</a:t>
            </a:r>
            <a:r>
              <a:rPr lang="en-US" sz="2999" dirty="0">
                <a:solidFill>
                  <a:srgbClr val="101010"/>
                </a:solidFill>
                <a:latin typeface="Times New Roman Bold"/>
              </a:rPr>
              <a:t> </a:t>
            </a:r>
            <a:r>
              <a:rPr lang="en-US" sz="2999" dirty="0" err="1">
                <a:solidFill>
                  <a:srgbClr val="101010"/>
                </a:solidFill>
                <a:latin typeface="Times New Roman Bold"/>
              </a:rPr>
              <a:t>disertakan</a:t>
            </a:r>
            <a:r>
              <a:rPr lang="en-US" sz="2999" dirty="0">
                <a:solidFill>
                  <a:srgbClr val="101010"/>
                </a:solidFill>
                <a:latin typeface="Times New Roman Bold"/>
              </a:rPr>
              <a:t> dalam </a:t>
            </a:r>
            <a:r>
              <a:rPr lang="en-US" sz="2999" dirty="0" err="1">
                <a:solidFill>
                  <a:srgbClr val="101010"/>
                </a:solidFill>
                <a:latin typeface="Times New Roman Bold"/>
              </a:rPr>
              <a:t>distribusi</a:t>
            </a:r>
            <a:r>
              <a:rPr lang="en-US" sz="2999" dirty="0">
                <a:solidFill>
                  <a:srgbClr val="101010"/>
                </a:solidFill>
                <a:latin typeface="Times New Roman Bold"/>
              </a:rPr>
              <a:t> </a:t>
            </a:r>
            <a:r>
              <a:rPr lang="en-US" sz="2999" dirty="0" err="1">
                <a:solidFill>
                  <a:srgbClr val="101010"/>
                </a:solidFill>
                <a:latin typeface="Times New Roman Bold"/>
              </a:rPr>
              <a:t>resmi</a:t>
            </a:r>
            <a:r>
              <a:rPr lang="en-US" sz="2999" dirty="0">
                <a:solidFill>
                  <a:srgbClr val="101010"/>
                </a:solidFill>
                <a:latin typeface="Times New Roman Bold"/>
              </a:rPr>
              <a:t> Python. Hal ini </a:t>
            </a:r>
            <a:r>
              <a:rPr lang="en-US" sz="2999" dirty="0" err="1">
                <a:solidFill>
                  <a:srgbClr val="101010"/>
                </a:solidFill>
                <a:latin typeface="Times New Roman Bold"/>
              </a:rPr>
              <a:t>memudahkan</a:t>
            </a:r>
            <a:r>
              <a:rPr lang="en-US" sz="2999" dirty="0">
                <a:solidFill>
                  <a:srgbClr val="101010"/>
                </a:solidFill>
                <a:latin typeface="Times New Roman Bold"/>
              </a:rPr>
              <a:t> para </a:t>
            </a:r>
            <a:r>
              <a:rPr lang="en-US" sz="2999" dirty="0" err="1">
                <a:solidFill>
                  <a:srgbClr val="101010"/>
                </a:solidFill>
                <a:latin typeface="Times New Roman Bold"/>
              </a:rPr>
              <a:t>pengembang</a:t>
            </a:r>
            <a:r>
              <a:rPr lang="en-US" sz="2999" dirty="0">
                <a:solidFill>
                  <a:srgbClr val="101010"/>
                </a:solidFill>
                <a:latin typeface="Times New Roman Bold"/>
              </a:rPr>
              <a:t> untuk </a:t>
            </a:r>
            <a:r>
              <a:rPr lang="en-US" sz="2999" dirty="0" err="1">
                <a:solidFill>
                  <a:srgbClr val="101010"/>
                </a:solidFill>
                <a:latin typeface="Times New Roman Bold"/>
              </a:rPr>
              <a:t>mengakses</a:t>
            </a:r>
            <a:r>
              <a:rPr lang="en-US" sz="2999" dirty="0">
                <a:solidFill>
                  <a:srgbClr val="101010"/>
                </a:solidFill>
                <a:latin typeface="Times New Roman Bold"/>
              </a:rPr>
              <a:t> berbagai </a:t>
            </a:r>
            <a:r>
              <a:rPr lang="en-US" sz="2999" dirty="0" err="1">
                <a:solidFill>
                  <a:srgbClr val="101010"/>
                </a:solidFill>
                <a:latin typeface="Times New Roman Bold"/>
              </a:rPr>
              <a:t>fungsionalitas</a:t>
            </a:r>
            <a:r>
              <a:rPr lang="en-US" sz="2999" dirty="0">
                <a:solidFill>
                  <a:srgbClr val="101010"/>
                </a:solidFill>
                <a:latin typeface="Times New Roman Bold"/>
              </a:rPr>
              <a:t> </a:t>
            </a:r>
            <a:r>
              <a:rPr lang="en-US" sz="2999" dirty="0" err="1">
                <a:solidFill>
                  <a:srgbClr val="101010"/>
                </a:solidFill>
                <a:latin typeface="Times New Roman Bold"/>
              </a:rPr>
              <a:t>tanpa</a:t>
            </a:r>
            <a:r>
              <a:rPr lang="en-US" sz="2999" dirty="0">
                <a:solidFill>
                  <a:srgbClr val="101010"/>
                </a:solidFill>
                <a:latin typeface="Times New Roman Bold"/>
              </a:rPr>
              <a:t> </a:t>
            </a:r>
            <a:r>
              <a:rPr lang="en-US" sz="2999" dirty="0" err="1">
                <a:solidFill>
                  <a:srgbClr val="101010"/>
                </a:solidFill>
                <a:latin typeface="Times New Roman Bold"/>
              </a:rPr>
              <a:t>perlu</a:t>
            </a:r>
            <a:r>
              <a:rPr lang="en-US" sz="2999" dirty="0">
                <a:solidFill>
                  <a:srgbClr val="101010"/>
                </a:solidFill>
                <a:latin typeface="Times New Roman Bold"/>
              </a:rPr>
              <a:t> </a:t>
            </a:r>
            <a:r>
              <a:rPr lang="en-US" sz="2999" dirty="0" err="1">
                <a:solidFill>
                  <a:srgbClr val="101010"/>
                </a:solidFill>
                <a:latin typeface="Times New Roman Bold"/>
              </a:rPr>
              <a:t>menginstal</a:t>
            </a:r>
            <a:r>
              <a:rPr lang="en-US" sz="2999" dirty="0">
                <a:solidFill>
                  <a:srgbClr val="101010"/>
                </a:solidFill>
                <a:latin typeface="Times New Roman Bold"/>
              </a:rPr>
              <a:t> banyak </a:t>
            </a:r>
            <a:r>
              <a:rPr lang="en-US" sz="2999" dirty="0" err="1">
                <a:solidFill>
                  <a:srgbClr val="101010"/>
                </a:solidFill>
                <a:latin typeface="Times New Roman Bold"/>
              </a:rPr>
              <a:t>tambahan</a:t>
            </a:r>
            <a:r>
              <a:rPr lang="en-US" sz="2999" dirty="0">
                <a:solidFill>
                  <a:srgbClr val="101010"/>
                </a:solidFill>
                <a:latin typeface="Times New Roman Bold"/>
              </a:rPr>
              <a:t>.</a:t>
            </a:r>
          </a:p>
          <a:p>
            <a:pPr>
              <a:lnSpc>
                <a:spcPts val="4199"/>
              </a:lnSpc>
            </a:pPr>
            <a:r>
              <a:rPr lang="en-US" sz="2999" dirty="0">
                <a:solidFill>
                  <a:srgbClr val="101010"/>
                </a:solidFill>
                <a:latin typeface="Times New Roman Bold"/>
              </a:rPr>
              <a:t>       Python digunakan </a:t>
            </a:r>
            <a:r>
              <a:rPr lang="en-US" sz="2999" dirty="0" err="1">
                <a:solidFill>
                  <a:srgbClr val="101010"/>
                </a:solidFill>
                <a:latin typeface="Times New Roman Bold"/>
              </a:rPr>
              <a:t>secara</a:t>
            </a:r>
            <a:r>
              <a:rPr lang="en-US" sz="2999" dirty="0">
                <a:solidFill>
                  <a:srgbClr val="101010"/>
                </a:solidFill>
                <a:latin typeface="Times New Roman Bold"/>
              </a:rPr>
              <a:t> luas dalam berbagai bidang, termasuk pengembangan perangkat lunak, </a:t>
            </a:r>
            <a:r>
              <a:rPr lang="en-US" sz="2999" dirty="0" err="1">
                <a:solidFill>
                  <a:srgbClr val="101010"/>
                </a:solidFill>
                <a:latin typeface="Times New Roman Bold"/>
              </a:rPr>
              <a:t>analisis</a:t>
            </a:r>
            <a:r>
              <a:rPr lang="en-US" sz="2999" dirty="0">
                <a:solidFill>
                  <a:srgbClr val="101010"/>
                </a:solidFill>
                <a:latin typeface="Times New Roman Bold"/>
              </a:rPr>
              <a:t> data, </a:t>
            </a:r>
            <a:r>
              <a:rPr lang="en-US" sz="2999" dirty="0" err="1">
                <a:solidFill>
                  <a:srgbClr val="101010"/>
                </a:solidFill>
                <a:latin typeface="Times New Roman Bold"/>
              </a:rPr>
              <a:t>kecerdasan</a:t>
            </a:r>
            <a:r>
              <a:rPr lang="en-US" sz="2999" dirty="0">
                <a:solidFill>
                  <a:srgbClr val="101010"/>
                </a:solidFill>
                <a:latin typeface="Times New Roman Bold"/>
              </a:rPr>
              <a:t> </a:t>
            </a:r>
            <a:r>
              <a:rPr lang="en-US" sz="2999" dirty="0" err="1">
                <a:solidFill>
                  <a:srgbClr val="101010"/>
                </a:solidFill>
                <a:latin typeface="Times New Roman Bold"/>
              </a:rPr>
              <a:t>buatan</a:t>
            </a:r>
            <a:r>
              <a:rPr lang="en-US" sz="2999" dirty="0">
                <a:solidFill>
                  <a:srgbClr val="101010"/>
                </a:solidFill>
                <a:latin typeface="Times New Roman Bold"/>
              </a:rPr>
              <a:t>, pengembangan web, dan banyak lagi. </a:t>
            </a:r>
            <a:r>
              <a:rPr lang="en-US" sz="2999" dirty="0" err="1">
                <a:solidFill>
                  <a:srgbClr val="101010"/>
                </a:solidFill>
                <a:latin typeface="Times New Roman Bold"/>
              </a:rPr>
              <a:t>Kemampuan</a:t>
            </a:r>
            <a:r>
              <a:rPr lang="en-US" sz="2999" dirty="0">
                <a:solidFill>
                  <a:srgbClr val="101010"/>
                </a:solidFill>
                <a:latin typeface="Times New Roman Bold"/>
              </a:rPr>
              <a:t> Python yang </a:t>
            </a:r>
            <a:r>
              <a:rPr lang="en-US" sz="2999" dirty="0" err="1">
                <a:solidFill>
                  <a:srgbClr val="101010"/>
                </a:solidFill>
                <a:latin typeface="Times New Roman Bold"/>
              </a:rPr>
              <a:t>serbaguna</a:t>
            </a:r>
            <a:r>
              <a:rPr lang="en-US" sz="2999" dirty="0">
                <a:solidFill>
                  <a:srgbClr val="101010"/>
                </a:solidFill>
                <a:latin typeface="Times New Roman Bold"/>
              </a:rPr>
              <a:t> dan </a:t>
            </a:r>
            <a:r>
              <a:rPr lang="en-US" sz="2999" dirty="0" err="1">
                <a:solidFill>
                  <a:srgbClr val="101010"/>
                </a:solidFill>
                <a:latin typeface="Times New Roman Bold"/>
              </a:rPr>
              <a:t>fleksibel</a:t>
            </a:r>
            <a:r>
              <a:rPr lang="en-US" sz="2999" dirty="0">
                <a:solidFill>
                  <a:srgbClr val="101010"/>
                </a:solidFill>
                <a:latin typeface="Times New Roman Bold"/>
              </a:rPr>
              <a:t> </a:t>
            </a:r>
            <a:r>
              <a:rPr lang="en-US" sz="2999" dirty="0" err="1">
                <a:solidFill>
                  <a:srgbClr val="101010"/>
                </a:solidFill>
                <a:latin typeface="Times New Roman Bold"/>
              </a:rPr>
              <a:t>membuatnya</a:t>
            </a:r>
            <a:r>
              <a:rPr lang="en-US" sz="2999" dirty="0">
                <a:solidFill>
                  <a:srgbClr val="101010"/>
                </a:solidFill>
                <a:latin typeface="Times New Roman Bold"/>
              </a:rPr>
              <a:t> menjadi salah satu bahasa pemrograman yang </a:t>
            </a:r>
            <a:r>
              <a:rPr lang="en-US" sz="2999" dirty="0" err="1">
                <a:solidFill>
                  <a:srgbClr val="101010"/>
                </a:solidFill>
                <a:latin typeface="Times New Roman Bold"/>
              </a:rPr>
              <a:t>populer</a:t>
            </a:r>
            <a:r>
              <a:rPr lang="en-US" sz="2999" dirty="0">
                <a:solidFill>
                  <a:srgbClr val="101010"/>
                </a:solidFill>
                <a:latin typeface="Times New Roman Bold"/>
              </a:rPr>
              <a:t> di </a:t>
            </a:r>
            <a:r>
              <a:rPr lang="en-US" sz="2999" dirty="0" err="1">
                <a:solidFill>
                  <a:srgbClr val="101010"/>
                </a:solidFill>
                <a:latin typeface="Times New Roman Bold"/>
              </a:rPr>
              <a:t>kalangan</a:t>
            </a:r>
            <a:r>
              <a:rPr lang="en-US" sz="2999" dirty="0">
                <a:solidFill>
                  <a:srgbClr val="101010"/>
                </a:solidFill>
                <a:latin typeface="Times New Roman Bold"/>
              </a:rPr>
              <a:t> </a:t>
            </a:r>
            <a:r>
              <a:rPr lang="en-US" sz="2999" dirty="0" err="1">
                <a:solidFill>
                  <a:srgbClr val="101010"/>
                </a:solidFill>
                <a:latin typeface="Times New Roman Bold"/>
              </a:rPr>
              <a:t>pengembang</a:t>
            </a:r>
            <a:r>
              <a:rPr lang="en-US" sz="2999" dirty="0">
                <a:solidFill>
                  <a:srgbClr val="101010"/>
                </a:solidFill>
                <a:latin typeface="Times New Roman Bold"/>
              </a:rPr>
              <a:t>.</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01010"/>
        </a:solidFill>
        <a:effectLst/>
      </p:bgPr>
    </p:bg>
    <p:spTree>
      <p:nvGrpSpPr>
        <p:cNvPr id="1" name=""/>
        <p:cNvGrpSpPr/>
        <p:nvPr/>
      </p:nvGrpSpPr>
      <p:grpSpPr>
        <a:xfrm>
          <a:off x="0" y="0"/>
          <a:ext cx="0" cy="0"/>
          <a:chOff x="0" y="0"/>
          <a:chExt cx="0" cy="0"/>
        </a:xfrm>
      </p:grpSpPr>
      <p:sp>
        <p:nvSpPr>
          <p:cNvPr id="2" name="AutoShape 2"/>
          <p:cNvSpPr/>
          <p:nvPr/>
        </p:nvSpPr>
        <p:spPr>
          <a:xfrm flipV="1">
            <a:off x="9163050" y="2392903"/>
            <a:ext cx="0" cy="6109053"/>
          </a:xfrm>
          <a:prstGeom prst="line">
            <a:avLst/>
          </a:prstGeom>
          <a:ln w="38100" cap="rnd">
            <a:solidFill>
              <a:srgbClr val="2E2D2D"/>
            </a:solidFill>
            <a:prstDash val="sysDot"/>
            <a:headEnd type="none" w="sm" len="sm"/>
            <a:tailEnd type="none" w="sm" len="sm"/>
          </a:ln>
        </p:spPr>
      </p:sp>
      <p:pic>
        <p:nvPicPr>
          <p:cNvPr id="3" name="Picture 3"/>
          <p:cNvPicPr>
            <a:picLocks noChangeAspect="1"/>
          </p:cNvPicPr>
          <p:nvPr/>
        </p:nvPicPr>
        <p:blipFill>
          <a:blip r:embed="rId2"/>
          <a:srcRect/>
          <a:stretch>
            <a:fillRect/>
          </a:stretch>
        </p:blipFill>
        <p:spPr>
          <a:xfrm>
            <a:off x="14744269" y="7364301"/>
            <a:ext cx="2717358" cy="2554316"/>
          </a:xfrm>
          <a:prstGeom prst="rect">
            <a:avLst/>
          </a:prstGeom>
        </p:spPr>
      </p:pic>
      <p:sp>
        <p:nvSpPr>
          <p:cNvPr id="4" name="Freeform 4"/>
          <p:cNvSpPr/>
          <p:nvPr/>
        </p:nvSpPr>
        <p:spPr>
          <a:xfrm>
            <a:off x="165834" y="251183"/>
            <a:ext cx="2193661" cy="1823480"/>
          </a:xfrm>
          <a:custGeom>
            <a:avLst/>
            <a:gdLst/>
            <a:ahLst/>
            <a:cxnLst/>
            <a:rect l="l" t="t" r="r" b="b"/>
            <a:pathLst>
              <a:path w="2193661" h="1823480">
                <a:moveTo>
                  <a:pt x="0" y="0"/>
                </a:moveTo>
                <a:lnTo>
                  <a:pt x="2193661" y="0"/>
                </a:lnTo>
                <a:lnTo>
                  <a:pt x="2193661" y="1823480"/>
                </a:lnTo>
                <a:lnTo>
                  <a:pt x="0" y="182348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TextBox 5"/>
          <p:cNvSpPr txBox="1"/>
          <p:nvPr/>
        </p:nvSpPr>
        <p:spPr>
          <a:xfrm>
            <a:off x="1066472" y="3681339"/>
            <a:ext cx="7600227" cy="5278755"/>
          </a:xfrm>
          <a:prstGeom prst="rect">
            <a:avLst/>
          </a:prstGeom>
        </p:spPr>
        <p:txBody>
          <a:bodyPr lIns="0" tIns="0" rIns="0" bIns="0" rtlCol="0" anchor="t">
            <a:spAutoFit/>
          </a:bodyPr>
          <a:lstStyle/>
          <a:p>
            <a:pPr algn="just">
              <a:lnSpc>
                <a:spcPts val="4620"/>
              </a:lnSpc>
            </a:pPr>
            <a:r>
              <a:rPr lang="en-US" sz="3300">
                <a:solidFill>
                  <a:srgbClr val="FEFFFD"/>
                </a:solidFill>
                <a:latin typeface="Times New Roman Bold"/>
              </a:rPr>
              <a:t>Python adalah bahasa pemrograman interpretatif multiguna. Tidak seperti bahasa lainnya yang susah untuk dibaca dan dipahami, python lebih menekankan pada keterbacaan kode agar lebih mudah untuk memahami sintaks. Hal ini membuat Python sangat mudah dipelajari baik untuk pemula maupun untuk yang sudah menguasai bahasa pemrograman lain.</a:t>
            </a:r>
          </a:p>
        </p:txBody>
      </p:sp>
      <p:sp>
        <p:nvSpPr>
          <p:cNvPr id="6" name="TextBox 6"/>
          <p:cNvSpPr txBox="1"/>
          <p:nvPr/>
        </p:nvSpPr>
        <p:spPr>
          <a:xfrm>
            <a:off x="2185053" y="838200"/>
            <a:ext cx="13917895" cy="949327"/>
          </a:xfrm>
          <a:prstGeom prst="rect">
            <a:avLst/>
          </a:prstGeom>
        </p:spPr>
        <p:txBody>
          <a:bodyPr lIns="0" tIns="0" rIns="0" bIns="0" rtlCol="0" anchor="t">
            <a:spAutoFit/>
          </a:bodyPr>
          <a:lstStyle/>
          <a:p>
            <a:pPr algn="ctr">
              <a:lnSpc>
                <a:spcPts val="6999"/>
              </a:lnSpc>
            </a:pPr>
            <a:r>
              <a:rPr lang="en-US" sz="4999">
                <a:solidFill>
                  <a:srgbClr val="FEFFFD"/>
                </a:solidFill>
                <a:latin typeface="Times New Roman Bold"/>
              </a:rPr>
              <a:t>PENGERTIAN PYTHON DAN FLET PYTHON</a:t>
            </a:r>
          </a:p>
        </p:txBody>
      </p:sp>
      <p:sp>
        <p:nvSpPr>
          <p:cNvPr id="7" name="TextBox 7"/>
          <p:cNvSpPr txBox="1"/>
          <p:nvPr/>
        </p:nvSpPr>
        <p:spPr>
          <a:xfrm>
            <a:off x="1066472" y="2692224"/>
            <a:ext cx="6940062" cy="908050"/>
          </a:xfrm>
          <a:prstGeom prst="rect">
            <a:avLst/>
          </a:prstGeom>
        </p:spPr>
        <p:txBody>
          <a:bodyPr lIns="0" tIns="0" rIns="0" bIns="0" rtlCol="0" anchor="t">
            <a:spAutoFit/>
          </a:bodyPr>
          <a:lstStyle/>
          <a:p>
            <a:pPr algn="ctr">
              <a:lnSpc>
                <a:spcPts val="6500"/>
              </a:lnSpc>
            </a:pPr>
            <a:r>
              <a:rPr lang="en-US" sz="5000">
                <a:solidFill>
                  <a:srgbClr val="FEFFFD"/>
                </a:solidFill>
                <a:latin typeface="Times New Roman Bold"/>
              </a:rPr>
              <a:t>Pengertian Python</a:t>
            </a:r>
          </a:p>
        </p:txBody>
      </p:sp>
      <p:sp>
        <p:nvSpPr>
          <p:cNvPr id="8" name="TextBox 8"/>
          <p:cNvSpPr txBox="1"/>
          <p:nvPr/>
        </p:nvSpPr>
        <p:spPr>
          <a:xfrm>
            <a:off x="9658350" y="3750951"/>
            <a:ext cx="7271833" cy="4116705"/>
          </a:xfrm>
          <a:prstGeom prst="rect">
            <a:avLst/>
          </a:prstGeom>
        </p:spPr>
        <p:txBody>
          <a:bodyPr lIns="0" tIns="0" rIns="0" bIns="0" rtlCol="0" anchor="t">
            <a:spAutoFit/>
          </a:bodyPr>
          <a:lstStyle/>
          <a:p>
            <a:pPr algn="just">
              <a:lnSpc>
                <a:spcPts val="4620"/>
              </a:lnSpc>
            </a:pPr>
            <a:r>
              <a:rPr lang="en-US" sz="3300">
                <a:solidFill>
                  <a:srgbClr val="FEFFFD"/>
                </a:solidFill>
                <a:latin typeface="Times New Roman Bold"/>
              </a:rPr>
              <a:t>Felt adalah kerangka kerja UI penting lintas platform, berbasis server, dan penting untuk Python. Ia menggunakan Flutter di belakang layar untuk membangun dan mengemas klien UI yang berkomunikasi dengan backend Python dan merender UI.</a:t>
            </a:r>
          </a:p>
        </p:txBody>
      </p:sp>
      <p:sp>
        <p:nvSpPr>
          <p:cNvPr id="9" name="TextBox 9"/>
          <p:cNvSpPr txBox="1"/>
          <p:nvPr/>
        </p:nvSpPr>
        <p:spPr>
          <a:xfrm>
            <a:off x="10281467" y="2692224"/>
            <a:ext cx="6940062" cy="908050"/>
          </a:xfrm>
          <a:prstGeom prst="rect">
            <a:avLst/>
          </a:prstGeom>
        </p:spPr>
        <p:txBody>
          <a:bodyPr lIns="0" tIns="0" rIns="0" bIns="0" rtlCol="0" anchor="t">
            <a:spAutoFit/>
          </a:bodyPr>
          <a:lstStyle/>
          <a:p>
            <a:pPr algn="ctr">
              <a:lnSpc>
                <a:spcPts val="6500"/>
              </a:lnSpc>
            </a:pPr>
            <a:r>
              <a:rPr lang="en-US" sz="5000">
                <a:solidFill>
                  <a:srgbClr val="FEFFFD"/>
                </a:solidFill>
                <a:latin typeface="Times New Roman Bold"/>
              </a:rPr>
              <a:t>Pengertian Flet Python</a:t>
            </a:r>
          </a:p>
        </p:txBody>
      </p:sp>
      <p:sp>
        <p:nvSpPr>
          <p:cNvPr id="10" name="Freeform 10"/>
          <p:cNvSpPr/>
          <p:nvPr/>
        </p:nvSpPr>
        <p:spPr>
          <a:xfrm>
            <a:off x="15918991" y="193417"/>
            <a:ext cx="2193661" cy="1777147"/>
          </a:xfrm>
          <a:custGeom>
            <a:avLst/>
            <a:gdLst/>
            <a:ahLst/>
            <a:cxnLst/>
            <a:rect l="l" t="t" r="r" b="b"/>
            <a:pathLst>
              <a:path w="2137921" h="1777147">
                <a:moveTo>
                  <a:pt x="0" y="0"/>
                </a:moveTo>
                <a:lnTo>
                  <a:pt x="2137921" y="0"/>
                </a:lnTo>
                <a:lnTo>
                  <a:pt x="2137921" y="1777146"/>
                </a:lnTo>
                <a:lnTo>
                  <a:pt x="0" y="177714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2E2D2D"/>
        </a:solidFill>
        <a:effectLst/>
      </p:bgPr>
    </p:bg>
    <p:spTree>
      <p:nvGrpSpPr>
        <p:cNvPr id="1" name=""/>
        <p:cNvGrpSpPr/>
        <p:nvPr/>
      </p:nvGrpSpPr>
      <p:grpSpPr>
        <a:xfrm>
          <a:off x="0" y="0"/>
          <a:ext cx="0" cy="0"/>
          <a:chOff x="0" y="0"/>
          <a:chExt cx="0" cy="0"/>
        </a:xfrm>
      </p:grpSpPr>
      <p:sp>
        <p:nvSpPr>
          <p:cNvPr id="2" name="AutoShape 2"/>
          <p:cNvSpPr/>
          <p:nvPr/>
        </p:nvSpPr>
        <p:spPr>
          <a:xfrm rot="-5400000">
            <a:off x="2105271" y="5124450"/>
            <a:ext cx="10287000" cy="0"/>
          </a:xfrm>
          <a:prstGeom prst="line">
            <a:avLst/>
          </a:prstGeom>
          <a:ln w="38100" cap="rnd">
            <a:solidFill>
              <a:srgbClr val="FEFFFD"/>
            </a:solidFill>
            <a:prstDash val="sysDot"/>
            <a:headEnd type="none" w="sm" len="sm"/>
            <a:tailEnd type="none" w="sm" len="sm"/>
          </a:ln>
        </p:spPr>
      </p:sp>
      <p:grpSp>
        <p:nvGrpSpPr>
          <p:cNvPr id="3" name="Group 3"/>
          <p:cNvGrpSpPr/>
          <p:nvPr/>
        </p:nvGrpSpPr>
        <p:grpSpPr>
          <a:xfrm>
            <a:off x="6968759" y="1603704"/>
            <a:ext cx="598125" cy="593242"/>
            <a:chOff x="0" y="0"/>
            <a:chExt cx="6350000" cy="6350000"/>
          </a:xfrm>
        </p:grpSpPr>
        <p:sp>
          <p:nvSpPr>
            <p:cNvPr id="4" name="Freeform 4"/>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D1D1CF"/>
            </a:solidFill>
          </p:spPr>
        </p:sp>
      </p:grpSp>
      <p:grpSp>
        <p:nvGrpSpPr>
          <p:cNvPr id="5" name="Group 5"/>
          <p:cNvGrpSpPr/>
          <p:nvPr/>
        </p:nvGrpSpPr>
        <p:grpSpPr>
          <a:xfrm>
            <a:off x="6968759" y="3203269"/>
            <a:ext cx="598125" cy="598125"/>
            <a:chOff x="0" y="0"/>
            <a:chExt cx="6350000" cy="6350000"/>
          </a:xfrm>
        </p:grpSpPr>
        <p:sp>
          <p:nvSpPr>
            <p:cNvPr id="6" name="Freeform 6"/>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9C9997"/>
            </a:solidFill>
          </p:spPr>
        </p:sp>
      </p:grpSp>
      <p:grpSp>
        <p:nvGrpSpPr>
          <p:cNvPr id="7" name="Group 7"/>
          <p:cNvGrpSpPr/>
          <p:nvPr/>
        </p:nvGrpSpPr>
        <p:grpSpPr>
          <a:xfrm>
            <a:off x="6968759" y="4802834"/>
            <a:ext cx="598125" cy="598125"/>
            <a:chOff x="0" y="0"/>
            <a:chExt cx="6350000" cy="6350000"/>
          </a:xfrm>
        </p:grpSpPr>
        <p:sp>
          <p:nvSpPr>
            <p:cNvPr id="8" name="Freeform 8"/>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ACB6C8"/>
            </a:solidFill>
          </p:spPr>
        </p:sp>
      </p:grpSp>
      <p:grpSp>
        <p:nvGrpSpPr>
          <p:cNvPr id="9" name="Group 9"/>
          <p:cNvGrpSpPr/>
          <p:nvPr/>
        </p:nvGrpSpPr>
        <p:grpSpPr>
          <a:xfrm>
            <a:off x="6968759" y="6402399"/>
            <a:ext cx="598125" cy="598125"/>
            <a:chOff x="0" y="0"/>
            <a:chExt cx="6350000" cy="6350000"/>
          </a:xfrm>
        </p:grpSpPr>
        <p:sp>
          <p:nvSpPr>
            <p:cNvPr id="10" name="Freeform 10"/>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79788A"/>
            </a:solidFill>
          </p:spPr>
        </p:sp>
      </p:grpSp>
      <p:grpSp>
        <p:nvGrpSpPr>
          <p:cNvPr id="11" name="Group 11"/>
          <p:cNvGrpSpPr/>
          <p:nvPr/>
        </p:nvGrpSpPr>
        <p:grpSpPr>
          <a:xfrm>
            <a:off x="6968759" y="8001964"/>
            <a:ext cx="598125" cy="598125"/>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505F30"/>
            </a:solidFill>
          </p:spPr>
        </p:sp>
      </p:grpSp>
      <p:sp>
        <p:nvSpPr>
          <p:cNvPr id="13" name="Freeform 13"/>
          <p:cNvSpPr/>
          <p:nvPr/>
        </p:nvSpPr>
        <p:spPr>
          <a:xfrm>
            <a:off x="769441" y="3343559"/>
            <a:ext cx="5664579" cy="4312161"/>
          </a:xfrm>
          <a:custGeom>
            <a:avLst/>
            <a:gdLst/>
            <a:ahLst/>
            <a:cxnLst/>
            <a:rect l="l" t="t" r="r" b="b"/>
            <a:pathLst>
              <a:path w="5664579" h="4312161">
                <a:moveTo>
                  <a:pt x="0" y="0"/>
                </a:moveTo>
                <a:lnTo>
                  <a:pt x="5664579" y="0"/>
                </a:lnTo>
                <a:lnTo>
                  <a:pt x="5664579" y="4312161"/>
                </a:lnTo>
                <a:lnTo>
                  <a:pt x="0" y="431216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4" name="TextBox 14"/>
          <p:cNvSpPr txBox="1"/>
          <p:nvPr/>
        </p:nvSpPr>
        <p:spPr>
          <a:xfrm>
            <a:off x="8378006" y="2196946"/>
            <a:ext cx="9096983" cy="7266838"/>
          </a:xfrm>
          <a:prstGeom prst="rect">
            <a:avLst/>
          </a:prstGeom>
        </p:spPr>
        <p:txBody>
          <a:bodyPr lIns="0" tIns="0" rIns="0" bIns="0" rtlCol="0" anchor="t">
            <a:spAutoFit/>
          </a:bodyPr>
          <a:lstStyle/>
          <a:p>
            <a:pPr>
              <a:lnSpc>
                <a:spcPts val="5723"/>
              </a:lnSpc>
            </a:pPr>
            <a:r>
              <a:rPr lang="en-US" sz="3577" dirty="0">
                <a:solidFill>
                  <a:srgbClr val="FEFFFD"/>
                </a:solidFill>
                <a:latin typeface="Times New Roman"/>
              </a:rPr>
              <a:t>     </a:t>
            </a:r>
            <a:r>
              <a:rPr lang="en-US" sz="3577" dirty="0">
                <a:solidFill>
                  <a:srgbClr val="FEFFFD"/>
                </a:solidFill>
                <a:latin typeface="Times New Roman Italics"/>
              </a:rPr>
              <a:t>Python</a:t>
            </a:r>
            <a:r>
              <a:rPr lang="en-US" sz="3577" dirty="0">
                <a:solidFill>
                  <a:srgbClr val="FEFFFD"/>
                </a:solidFill>
                <a:latin typeface="Times New Roman"/>
              </a:rPr>
              <a:t> adalah bahasa pemrograman yang </a:t>
            </a:r>
            <a:r>
              <a:rPr lang="en-US" sz="3577" dirty="0" err="1">
                <a:solidFill>
                  <a:srgbClr val="FEFFFD"/>
                </a:solidFill>
                <a:latin typeface="Times New Roman"/>
              </a:rPr>
              <a:t>populer</a:t>
            </a:r>
            <a:r>
              <a:rPr lang="en-US" sz="3577" dirty="0">
                <a:solidFill>
                  <a:srgbClr val="FEFFFD"/>
                </a:solidFill>
                <a:latin typeface="Times New Roman"/>
              </a:rPr>
              <a:t>, yang </a:t>
            </a:r>
            <a:r>
              <a:rPr lang="en-US" sz="3577" dirty="0" err="1">
                <a:solidFill>
                  <a:srgbClr val="FEFFFD"/>
                </a:solidFill>
                <a:latin typeface="Times New Roman"/>
              </a:rPr>
              <a:t>dikenal</a:t>
            </a:r>
            <a:r>
              <a:rPr lang="en-US" sz="3577" dirty="0">
                <a:solidFill>
                  <a:srgbClr val="FEFFFD"/>
                </a:solidFill>
                <a:latin typeface="Times New Roman"/>
              </a:rPr>
              <a:t> karena </a:t>
            </a:r>
            <a:r>
              <a:rPr lang="en-US" sz="3577" dirty="0" err="1">
                <a:solidFill>
                  <a:srgbClr val="FEFFFD"/>
                </a:solidFill>
                <a:latin typeface="Times New Roman"/>
              </a:rPr>
              <a:t>sintaksisnya</a:t>
            </a:r>
            <a:r>
              <a:rPr lang="en-US" sz="3577" dirty="0">
                <a:solidFill>
                  <a:srgbClr val="FEFFFD"/>
                </a:solidFill>
                <a:latin typeface="Times New Roman"/>
              </a:rPr>
              <a:t> yang mudah </a:t>
            </a:r>
            <a:r>
              <a:rPr lang="en-US" sz="3577" dirty="0" err="1">
                <a:solidFill>
                  <a:srgbClr val="FEFFFD"/>
                </a:solidFill>
                <a:latin typeface="Times New Roman"/>
              </a:rPr>
              <a:t>dibaca</a:t>
            </a:r>
            <a:r>
              <a:rPr lang="en-US" sz="3577" dirty="0">
                <a:solidFill>
                  <a:srgbClr val="FEFFFD"/>
                </a:solidFill>
                <a:latin typeface="Times New Roman"/>
              </a:rPr>
              <a:t> dan kaya dengan modul </a:t>
            </a:r>
            <a:r>
              <a:rPr lang="en-US" sz="3577" dirty="0" err="1">
                <a:solidFill>
                  <a:srgbClr val="FEFFFD"/>
                </a:solidFill>
                <a:latin typeface="Times New Roman"/>
              </a:rPr>
              <a:t>ataupun</a:t>
            </a:r>
            <a:r>
              <a:rPr lang="en-US" sz="3577" dirty="0">
                <a:solidFill>
                  <a:srgbClr val="FEFFFD"/>
                </a:solidFill>
                <a:latin typeface="Times New Roman"/>
              </a:rPr>
              <a:t> </a:t>
            </a:r>
            <a:r>
              <a:rPr lang="en-US" sz="3577" dirty="0" err="1">
                <a:solidFill>
                  <a:srgbClr val="FEFFFD"/>
                </a:solidFill>
                <a:latin typeface="Times New Roman"/>
              </a:rPr>
              <a:t>pustakan</a:t>
            </a:r>
            <a:r>
              <a:rPr lang="en-US" sz="3577" dirty="0">
                <a:solidFill>
                  <a:srgbClr val="FEFFFD"/>
                </a:solidFill>
                <a:latin typeface="Times New Roman"/>
              </a:rPr>
              <a:t>. Dalam pengembangan aplikasi web, Python sering digunakan karena </a:t>
            </a:r>
            <a:r>
              <a:rPr lang="en-US" sz="3577" dirty="0" err="1">
                <a:solidFill>
                  <a:srgbClr val="FEFFFD"/>
                </a:solidFill>
                <a:latin typeface="Times New Roman"/>
              </a:rPr>
              <a:t>fleksibilitas</a:t>
            </a:r>
            <a:r>
              <a:rPr lang="en-US" sz="3577" dirty="0">
                <a:solidFill>
                  <a:srgbClr val="FEFFFD"/>
                </a:solidFill>
                <a:latin typeface="Times New Roman"/>
              </a:rPr>
              <a:t> dan </a:t>
            </a:r>
            <a:r>
              <a:rPr lang="en-US" sz="3577" dirty="0" err="1">
                <a:solidFill>
                  <a:srgbClr val="FEFFFD"/>
                </a:solidFill>
                <a:latin typeface="Times New Roman"/>
              </a:rPr>
              <a:t>beragamnya</a:t>
            </a:r>
            <a:r>
              <a:rPr lang="en-US" sz="3577" dirty="0">
                <a:solidFill>
                  <a:srgbClr val="FEFFFD"/>
                </a:solidFill>
                <a:latin typeface="Times New Roman"/>
              </a:rPr>
              <a:t> modul dan </a:t>
            </a:r>
            <a:r>
              <a:rPr lang="en-US" sz="3577" dirty="0" err="1">
                <a:solidFill>
                  <a:srgbClr val="FEFFFD"/>
                </a:solidFill>
                <a:latin typeface="Times New Roman"/>
              </a:rPr>
              <a:t>kerangka</a:t>
            </a:r>
            <a:r>
              <a:rPr lang="en-US" sz="3577" dirty="0">
                <a:solidFill>
                  <a:srgbClr val="FEFFFD"/>
                </a:solidFill>
                <a:latin typeface="Times New Roman"/>
              </a:rPr>
              <a:t> </a:t>
            </a:r>
            <a:r>
              <a:rPr lang="en-US" sz="3577" dirty="0" err="1">
                <a:solidFill>
                  <a:srgbClr val="FEFFFD"/>
                </a:solidFill>
                <a:latin typeface="Times New Roman"/>
              </a:rPr>
              <a:t>kerja</a:t>
            </a:r>
            <a:r>
              <a:rPr lang="en-US" sz="3577" dirty="0">
                <a:solidFill>
                  <a:srgbClr val="FEFFFD"/>
                </a:solidFill>
                <a:latin typeface="Times New Roman"/>
              </a:rPr>
              <a:t> yang </a:t>
            </a:r>
            <a:r>
              <a:rPr lang="en-US" sz="3577" dirty="0" err="1">
                <a:solidFill>
                  <a:srgbClr val="FEFFFD"/>
                </a:solidFill>
                <a:latin typeface="Times New Roman"/>
              </a:rPr>
              <a:t>tersedia</a:t>
            </a:r>
            <a:r>
              <a:rPr lang="en-US" sz="3577" dirty="0">
                <a:solidFill>
                  <a:srgbClr val="FEFFFD"/>
                </a:solidFill>
                <a:latin typeface="Times New Roman"/>
              </a:rPr>
              <a:t>.</a:t>
            </a:r>
          </a:p>
          <a:p>
            <a:pPr>
              <a:lnSpc>
                <a:spcPts val="5723"/>
              </a:lnSpc>
            </a:pPr>
            <a:r>
              <a:rPr lang="en-US" sz="3577" dirty="0">
                <a:solidFill>
                  <a:srgbClr val="FEFFFD"/>
                </a:solidFill>
                <a:latin typeface="Times New Roman"/>
              </a:rPr>
              <a:t>     </a:t>
            </a:r>
            <a:r>
              <a:rPr lang="en-US" sz="3577" dirty="0">
                <a:solidFill>
                  <a:srgbClr val="FEFFFD"/>
                </a:solidFill>
                <a:latin typeface="Times New Roman Italics"/>
              </a:rPr>
              <a:t>Modul flet</a:t>
            </a:r>
            <a:r>
              <a:rPr lang="en-US" sz="3577" dirty="0">
                <a:solidFill>
                  <a:srgbClr val="FEFFFD"/>
                </a:solidFill>
                <a:latin typeface="Times New Roman"/>
              </a:rPr>
              <a:t> adalah salah satu modul yang dapat digunakan untuk </a:t>
            </a:r>
            <a:r>
              <a:rPr lang="en-US" sz="3577" dirty="0" err="1">
                <a:solidFill>
                  <a:srgbClr val="FEFFFD"/>
                </a:solidFill>
                <a:latin typeface="Times New Roman"/>
              </a:rPr>
              <a:t>mempermudah</a:t>
            </a:r>
            <a:r>
              <a:rPr lang="en-US" sz="3577" dirty="0">
                <a:solidFill>
                  <a:srgbClr val="FEFFFD"/>
                </a:solidFill>
                <a:latin typeface="Times New Roman"/>
              </a:rPr>
              <a:t> pengembangan antarmuka pengguna</a:t>
            </a:r>
          </a:p>
        </p:txBody>
      </p:sp>
      <p:sp>
        <p:nvSpPr>
          <p:cNvPr id="15" name="TextBox 15"/>
          <p:cNvSpPr txBox="1"/>
          <p:nvPr/>
        </p:nvSpPr>
        <p:spPr>
          <a:xfrm>
            <a:off x="8378006" y="823216"/>
            <a:ext cx="8816471" cy="775469"/>
          </a:xfrm>
          <a:prstGeom prst="rect">
            <a:avLst/>
          </a:prstGeom>
        </p:spPr>
        <p:txBody>
          <a:bodyPr wrap="square" lIns="0" tIns="0" rIns="0" bIns="0" rtlCol="0" anchor="t">
            <a:spAutoFit/>
          </a:bodyPr>
          <a:lstStyle/>
          <a:p>
            <a:pPr>
              <a:lnSpc>
                <a:spcPts val="6499"/>
              </a:lnSpc>
            </a:pPr>
            <a:r>
              <a:rPr lang="en-US" sz="4999" dirty="0">
                <a:solidFill>
                  <a:srgbClr val="FEFFFD"/>
                </a:solidFill>
                <a:latin typeface="Times New Roman Bold"/>
              </a:rPr>
              <a:t>PYTHON DAN MODUL FLET</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9C9997"/>
        </a:solidFill>
        <a:effectLst/>
      </p:bgPr>
    </p:bg>
    <p:spTree>
      <p:nvGrpSpPr>
        <p:cNvPr id="1" name=""/>
        <p:cNvGrpSpPr/>
        <p:nvPr/>
      </p:nvGrpSpPr>
      <p:grpSpPr>
        <a:xfrm>
          <a:off x="0" y="0"/>
          <a:ext cx="0" cy="0"/>
          <a:chOff x="0" y="0"/>
          <a:chExt cx="0" cy="0"/>
        </a:xfrm>
      </p:grpSpPr>
      <p:sp>
        <p:nvSpPr>
          <p:cNvPr id="2" name="Freeform 2"/>
          <p:cNvSpPr/>
          <p:nvPr/>
        </p:nvSpPr>
        <p:spPr>
          <a:xfrm>
            <a:off x="9330082" y="2774646"/>
            <a:ext cx="7929218" cy="4737708"/>
          </a:xfrm>
          <a:custGeom>
            <a:avLst/>
            <a:gdLst/>
            <a:ahLst/>
            <a:cxnLst/>
            <a:rect l="l" t="t" r="r" b="b"/>
            <a:pathLst>
              <a:path w="7929218" h="4737708">
                <a:moveTo>
                  <a:pt x="0" y="0"/>
                </a:moveTo>
                <a:lnTo>
                  <a:pt x="7929218" y="0"/>
                </a:lnTo>
                <a:lnTo>
                  <a:pt x="7929218" y="4737708"/>
                </a:lnTo>
                <a:lnTo>
                  <a:pt x="0" y="473770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914400" y="1808768"/>
            <a:ext cx="8953500" cy="7927847"/>
            <a:chOff x="-152400" y="1171676"/>
            <a:chExt cx="11938000" cy="10570462"/>
          </a:xfrm>
        </p:grpSpPr>
        <p:sp>
          <p:nvSpPr>
            <p:cNvPr id="4" name="TextBox 4"/>
            <p:cNvSpPr txBox="1"/>
            <p:nvPr/>
          </p:nvSpPr>
          <p:spPr>
            <a:xfrm>
              <a:off x="-152400" y="1171676"/>
              <a:ext cx="11938000" cy="1324123"/>
            </a:xfrm>
            <a:prstGeom prst="rect">
              <a:avLst/>
            </a:prstGeom>
          </p:spPr>
          <p:txBody>
            <a:bodyPr wrap="square" lIns="0" tIns="0" rIns="0" bIns="0" rtlCol="0" anchor="t">
              <a:spAutoFit/>
            </a:bodyPr>
            <a:lstStyle/>
            <a:p>
              <a:pPr>
                <a:lnSpc>
                  <a:spcPts val="8160"/>
                </a:lnSpc>
              </a:pPr>
              <a:r>
                <a:rPr lang="en-US" sz="6600" dirty="0">
                  <a:solidFill>
                    <a:srgbClr val="FEFFFD"/>
                  </a:solidFill>
                  <a:latin typeface="Times New Roman Bold"/>
                </a:rPr>
                <a:t>KALKULATOR BOLA</a:t>
              </a:r>
            </a:p>
          </p:txBody>
        </p:sp>
        <p:sp>
          <p:nvSpPr>
            <p:cNvPr id="5" name="TextBox 5"/>
            <p:cNvSpPr txBox="1"/>
            <p:nvPr/>
          </p:nvSpPr>
          <p:spPr>
            <a:xfrm>
              <a:off x="0" y="3484385"/>
              <a:ext cx="10820400" cy="8257753"/>
            </a:xfrm>
            <a:prstGeom prst="rect">
              <a:avLst/>
            </a:prstGeom>
          </p:spPr>
          <p:txBody>
            <a:bodyPr lIns="0" tIns="0" rIns="0" bIns="0" rtlCol="0" anchor="t">
              <a:spAutoFit/>
            </a:bodyPr>
            <a:lstStyle/>
            <a:p>
              <a:pPr algn="just">
                <a:lnSpc>
                  <a:spcPts val="4479"/>
                </a:lnSpc>
              </a:pPr>
              <a:r>
                <a:rPr lang="en-US" sz="3199">
                  <a:solidFill>
                    <a:srgbClr val="FEFFFD"/>
                  </a:solidFill>
                  <a:latin typeface="Times New Roman"/>
                </a:rPr>
                <a:t> Perhitungan luas dan volume bola membutuhkan penggunaan rumus yang sesuai. Untuk menghitung luas, kita perlu menghitung luas 4 lingkaran. Rumusnya adalah 4 * phi * r^2. Dan untuk menghitung volume, rumusnya adalah 4/3 * phi * r^3. Perhitungan ini adalah langkah kunci dalam implementasi kalkulator bola, rumus ini digunakan dalam bahasa pemrograman Python untuk menghasilkan hasil perhitungan yang akurat.</a:t>
              </a: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01010"/>
        </a:solidFill>
        <a:effectLst/>
      </p:bgPr>
    </p:bg>
    <p:spTree>
      <p:nvGrpSpPr>
        <p:cNvPr id="1" name=""/>
        <p:cNvGrpSpPr/>
        <p:nvPr/>
      </p:nvGrpSpPr>
      <p:grpSpPr>
        <a:xfrm>
          <a:off x="0" y="0"/>
          <a:ext cx="0" cy="0"/>
          <a:chOff x="0" y="0"/>
          <a:chExt cx="0" cy="0"/>
        </a:xfrm>
      </p:grpSpPr>
      <p:sp>
        <p:nvSpPr>
          <p:cNvPr id="2" name="Freeform 2"/>
          <p:cNvSpPr/>
          <p:nvPr/>
        </p:nvSpPr>
        <p:spPr>
          <a:xfrm>
            <a:off x="1311963" y="4272065"/>
            <a:ext cx="5397818" cy="4986235"/>
          </a:xfrm>
          <a:custGeom>
            <a:avLst/>
            <a:gdLst/>
            <a:ahLst/>
            <a:cxnLst/>
            <a:rect l="l" t="t" r="r" b="b"/>
            <a:pathLst>
              <a:path w="5397818" h="4986235">
                <a:moveTo>
                  <a:pt x="0" y="0"/>
                </a:moveTo>
                <a:lnTo>
                  <a:pt x="5397818" y="0"/>
                </a:lnTo>
                <a:lnTo>
                  <a:pt x="5397818" y="4986235"/>
                </a:lnTo>
                <a:lnTo>
                  <a:pt x="0" y="498623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1311963" y="1741799"/>
            <a:ext cx="6662019" cy="2065940"/>
          </a:xfrm>
          <a:prstGeom prst="rect">
            <a:avLst/>
          </a:prstGeom>
        </p:spPr>
        <p:txBody>
          <a:bodyPr lIns="0" tIns="0" rIns="0" bIns="0" rtlCol="0" anchor="t">
            <a:spAutoFit/>
          </a:bodyPr>
          <a:lstStyle/>
          <a:p>
            <a:pPr>
              <a:lnSpc>
                <a:spcPts val="5258"/>
              </a:lnSpc>
            </a:pPr>
            <a:r>
              <a:rPr lang="en-US" sz="4382">
                <a:solidFill>
                  <a:srgbClr val="FEFFFD"/>
                </a:solidFill>
                <a:latin typeface="Times New Roman Bold"/>
              </a:rPr>
              <a:t>FUNGSI DAN ELEMEN YANG DIGUNAKAN PROGRAM</a:t>
            </a:r>
          </a:p>
        </p:txBody>
      </p:sp>
      <p:grpSp>
        <p:nvGrpSpPr>
          <p:cNvPr id="4" name="Group 4"/>
          <p:cNvGrpSpPr/>
          <p:nvPr/>
        </p:nvGrpSpPr>
        <p:grpSpPr>
          <a:xfrm>
            <a:off x="8122074" y="706515"/>
            <a:ext cx="9426969" cy="8873971"/>
            <a:chOff x="0" y="0"/>
            <a:chExt cx="12569292" cy="11831961"/>
          </a:xfrm>
        </p:grpSpPr>
        <p:sp>
          <p:nvSpPr>
            <p:cNvPr id="5" name="TextBox 5"/>
            <p:cNvSpPr txBox="1"/>
            <p:nvPr/>
          </p:nvSpPr>
          <p:spPr>
            <a:xfrm>
              <a:off x="0" y="-85725"/>
              <a:ext cx="12515561" cy="539456"/>
            </a:xfrm>
            <a:prstGeom prst="rect">
              <a:avLst/>
            </a:prstGeom>
          </p:spPr>
          <p:txBody>
            <a:bodyPr lIns="0" tIns="0" rIns="0" bIns="0" rtlCol="0" anchor="t">
              <a:spAutoFit/>
            </a:bodyPr>
            <a:lstStyle/>
            <a:p>
              <a:pPr>
                <a:lnSpc>
                  <a:spcPts val="3159"/>
                </a:lnSpc>
              </a:pPr>
              <a:r>
                <a:rPr lang="en-US" sz="2256">
                  <a:solidFill>
                    <a:srgbClr val="FEFFFD"/>
                  </a:solidFill>
                  <a:latin typeface="Times New Roman Bold"/>
                </a:rPr>
                <a:t>A. `IMPORT FLET AS FT`</a:t>
              </a:r>
            </a:p>
          </p:txBody>
        </p:sp>
        <p:sp>
          <p:nvSpPr>
            <p:cNvPr id="6" name="TextBox 6"/>
            <p:cNvSpPr txBox="1"/>
            <p:nvPr/>
          </p:nvSpPr>
          <p:spPr>
            <a:xfrm>
              <a:off x="53731" y="315983"/>
              <a:ext cx="12515561" cy="582304"/>
            </a:xfrm>
            <a:prstGeom prst="rect">
              <a:avLst/>
            </a:prstGeom>
          </p:spPr>
          <p:txBody>
            <a:bodyPr lIns="0" tIns="0" rIns="0" bIns="0" rtlCol="0" anchor="t">
              <a:spAutoFit/>
            </a:bodyPr>
            <a:lstStyle/>
            <a:p>
              <a:pPr>
                <a:lnSpc>
                  <a:spcPts val="3610"/>
                </a:lnSpc>
              </a:pPr>
              <a:r>
                <a:rPr lang="en-US" sz="2256">
                  <a:solidFill>
                    <a:srgbClr val="FEFFFD"/>
                  </a:solidFill>
                  <a:latin typeface="Times New Roman"/>
                </a:rPr>
                <a:t>     Adalah pernyataan impor yang mengimpor modul `flet` dengan alias `ft`.</a:t>
              </a:r>
            </a:p>
          </p:txBody>
        </p:sp>
        <p:sp>
          <p:nvSpPr>
            <p:cNvPr id="7" name="TextBox 7"/>
            <p:cNvSpPr txBox="1"/>
            <p:nvPr/>
          </p:nvSpPr>
          <p:spPr>
            <a:xfrm>
              <a:off x="513" y="945563"/>
              <a:ext cx="12515561" cy="539456"/>
            </a:xfrm>
            <a:prstGeom prst="rect">
              <a:avLst/>
            </a:prstGeom>
          </p:spPr>
          <p:txBody>
            <a:bodyPr lIns="0" tIns="0" rIns="0" bIns="0" rtlCol="0" anchor="t">
              <a:spAutoFit/>
            </a:bodyPr>
            <a:lstStyle/>
            <a:p>
              <a:pPr>
                <a:lnSpc>
                  <a:spcPts val="3159"/>
                </a:lnSpc>
              </a:pPr>
              <a:r>
                <a:rPr lang="en-US" sz="2256">
                  <a:solidFill>
                    <a:srgbClr val="FEFFFD"/>
                  </a:solidFill>
                  <a:latin typeface="Times New Roman Bold"/>
                </a:rPr>
                <a:t>B. `DEF MAIN (PAGE: FT.PAGE)`</a:t>
              </a:r>
            </a:p>
          </p:txBody>
        </p:sp>
        <p:sp>
          <p:nvSpPr>
            <p:cNvPr id="8" name="TextBox 8"/>
            <p:cNvSpPr txBox="1"/>
            <p:nvPr/>
          </p:nvSpPr>
          <p:spPr>
            <a:xfrm>
              <a:off x="308" y="1338107"/>
              <a:ext cx="12515459" cy="1184095"/>
            </a:xfrm>
            <a:prstGeom prst="rect">
              <a:avLst/>
            </a:prstGeom>
          </p:spPr>
          <p:txBody>
            <a:bodyPr lIns="0" tIns="0" rIns="0" bIns="0" rtlCol="0" anchor="t">
              <a:spAutoFit/>
            </a:bodyPr>
            <a:lstStyle/>
            <a:p>
              <a:pPr>
                <a:lnSpc>
                  <a:spcPts val="3610"/>
                </a:lnSpc>
              </a:pPr>
              <a:r>
                <a:rPr lang="en-US" sz="2256">
                  <a:solidFill>
                    <a:srgbClr val="FEFFFD"/>
                  </a:solidFill>
                  <a:latin typeface="Times New Roman"/>
                </a:rPr>
                <a:t>     Adalah fungsi utama yang akan dijalankan saat aplikasi dimulai. Fungsi ini menerima parameter `page`,digunakan untuk mengelola halaman web.</a:t>
              </a:r>
            </a:p>
          </p:txBody>
        </p:sp>
        <p:sp>
          <p:nvSpPr>
            <p:cNvPr id="9" name="TextBox 9"/>
            <p:cNvSpPr txBox="1"/>
            <p:nvPr/>
          </p:nvSpPr>
          <p:spPr>
            <a:xfrm>
              <a:off x="0" y="2571090"/>
              <a:ext cx="12515766" cy="539456"/>
            </a:xfrm>
            <a:prstGeom prst="rect">
              <a:avLst/>
            </a:prstGeom>
          </p:spPr>
          <p:txBody>
            <a:bodyPr lIns="0" tIns="0" rIns="0" bIns="0" rtlCol="0" anchor="t">
              <a:spAutoFit/>
            </a:bodyPr>
            <a:lstStyle/>
            <a:p>
              <a:pPr>
                <a:lnSpc>
                  <a:spcPts val="3159"/>
                </a:lnSpc>
              </a:pPr>
              <a:r>
                <a:rPr lang="en-US" sz="2256">
                  <a:solidFill>
                    <a:srgbClr val="FEFFFD"/>
                  </a:solidFill>
                  <a:latin typeface="Times New Roman Bold"/>
                </a:rPr>
                <a:t>C. `PAGE.BGCOLOR = "#D3D3D3"`</a:t>
              </a:r>
            </a:p>
          </p:txBody>
        </p:sp>
        <p:sp>
          <p:nvSpPr>
            <p:cNvPr id="10" name="TextBox 10"/>
            <p:cNvSpPr txBox="1"/>
            <p:nvPr/>
          </p:nvSpPr>
          <p:spPr>
            <a:xfrm>
              <a:off x="820" y="2967643"/>
              <a:ext cx="12515766" cy="582304"/>
            </a:xfrm>
            <a:prstGeom prst="rect">
              <a:avLst/>
            </a:prstGeom>
          </p:spPr>
          <p:txBody>
            <a:bodyPr lIns="0" tIns="0" rIns="0" bIns="0" rtlCol="0" anchor="t">
              <a:spAutoFit/>
            </a:bodyPr>
            <a:lstStyle/>
            <a:p>
              <a:pPr>
                <a:lnSpc>
                  <a:spcPts val="3610"/>
                </a:lnSpc>
              </a:pPr>
              <a:r>
                <a:rPr lang="en-US" sz="2256">
                  <a:solidFill>
                    <a:srgbClr val="FEFFFD"/>
                  </a:solidFill>
                  <a:latin typeface="Times New Roman"/>
                </a:rPr>
                <a:t>    Untuk mengatur warna latar belakang halaman web menjadi abu-abu.</a:t>
              </a:r>
            </a:p>
          </p:txBody>
        </p:sp>
        <p:sp>
          <p:nvSpPr>
            <p:cNvPr id="11" name="AutoShape 11"/>
            <p:cNvSpPr/>
            <p:nvPr/>
          </p:nvSpPr>
          <p:spPr>
            <a:xfrm>
              <a:off x="923" y="931966"/>
              <a:ext cx="12515561" cy="35821"/>
            </a:xfrm>
            <a:prstGeom prst="line">
              <a:avLst/>
            </a:prstGeom>
            <a:ln w="67357" cap="rnd">
              <a:solidFill>
                <a:srgbClr val="F7DCD0"/>
              </a:solidFill>
              <a:prstDash val="sysDot"/>
              <a:headEnd type="none" w="sm" len="sm"/>
              <a:tailEnd type="none" w="sm" len="sm"/>
            </a:ln>
          </p:spPr>
        </p:sp>
        <p:sp>
          <p:nvSpPr>
            <p:cNvPr id="12" name="TextBox 12"/>
            <p:cNvSpPr txBox="1"/>
            <p:nvPr/>
          </p:nvSpPr>
          <p:spPr>
            <a:xfrm>
              <a:off x="820" y="3599318"/>
              <a:ext cx="12515766" cy="539456"/>
            </a:xfrm>
            <a:prstGeom prst="rect">
              <a:avLst/>
            </a:prstGeom>
          </p:spPr>
          <p:txBody>
            <a:bodyPr lIns="0" tIns="0" rIns="0" bIns="0" rtlCol="0" anchor="t">
              <a:spAutoFit/>
            </a:bodyPr>
            <a:lstStyle/>
            <a:p>
              <a:pPr>
                <a:lnSpc>
                  <a:spcPts val="3159"/>
                </a:lnSpc>
              </a:pPr>
              <a:r>
                <a:rPr lang="en-US" sz="2256">
                  <a:solidFill>
                    <a:srgbClr val="FEFFFD"/>
                  </a:solidFill>
                  <a:latin typeface="Times New Roman Bold"/>
                </a:rPr>
                <a:t>D. `DEF BTN_CLICK(E)`</a:t>
              </a:r>
            </a:p>
          </p:txBody>
        </p:sp>
        <p:sp>
          <p:nvSpPr>
            <p:cNvPr id="13" name="TextBox 13"/>
            <p:cNvSpPr txBox="1"/>
            <p:nvPr/>
          </p:nvSpPr>
          <p:spPr>
            <a:xfrm>
              <a:off x="0" y="3995872"/>
              <a:ext cx="12515766" cy="1184095"/>
            </a:xfrm>
            <a:prstGeom prst="rect">
              <a:avLst/>
            </a:prstGeom>
          </p:spPr>
          <p:txBody>
            <a:bodyPr lIns="0" tIns="0" rIns="0" bIns="0" rtlCol="0" anchor="t">
              <a:spAutoFit/>
            </a:bodyPr>
            <a:lstStyle/>
            <a:p>
              <a:pPr>
                <a:lnSpc>
                  <a:spcPts val="3610"/>
                </a:lnSpc>
              </a:pPr>
              <a:r>
                <a:rPr lang="en-US" sz="2256">
                  <a:solidFill>
                    <a:srgbClr val="FEFFFD"/>
                  </a:solidFill>
                  <a:latin typeface="Times New Roman"/>
                </a:rPr>
                <a:t>     Untuk memeriksa input pengguna dan menghitung luas serta volume bola.</a:t>
              </a:r>
            </a:p>
          </p:txBody>
        </p:sp>
        <p:sp>
          <p:nvSpPr>
            <p:cNvPr id="14" name="TextBox 14"/>
            <p:cNvSpPr txBox="1"/>
            <p:nvPr/>
          </p:nvSpPr>
          <p:spPr>
            <a:xfrm>
              <a:off x="0" y="5121392"/>
              <a:ext cx="12515766" cy="539456"/>
            </a:xfrm>
            <a:prstGeom prst="rect">
              <a:avLst/>
            </a:prstGeom>
          </p:spPr>
          <p:txBody>
            <a:bodyPr lIns="0" tIns="0" rIns="0" bIns="0" rtlCol="0" anchor="t">
              <a:spAutoFit/>
            </a:bodyPr>
            <a:lstStyle/>
            <a:p>
              <a:pPr>
                <a:lnSpc>
                  <a:spcPts val="3159"/>
                </a:lnSpc>
              </a:pPr>
              <a:r>
                <a:rPr lang="en-US" sz="2256">
                  <a:solidFill>
                    <a:srgbClr val="FEFFFD"/>
                  </a:solidFill>
                  <a:latin typeface="Times New Roman Bold"/>
                </a:rPr>
                <a:t>E. `PAGE.ADD(...)`</a:t>
              </a:r>
            </a:p>
          </p:txBody>
        </p:sp>
        <p:sp>
          <p:nvSpPr>
            <p:cNvPr id="15" name="TextBox 15"/>
            <p:cNvSpPr txBox="1"/>
            <p:nvPr/>
          </p:nvSpPr>
          <p:spPr>
            <a:xfrm>
              <a:off x="106436" y="5517946"/>
              <a:ext cx="12410150" cy="4794838"/>
            </a:xfrm>
            <a:prstGeom prst="rect">
              <a:avLst/>
            </a:prstGeom>
          </p:spPr>
          <p:txBody>
            <a:bodyPr lIns="0" tIns="0" rIns="0" bIns="0" rtlCol="0" anchor="t">
              <a:spAutoFit/>
            </a:bodyPr>
            <a:lstStyle/>
            <a:p>
              <a:pPr>
                <a:lnSpc>
                  <a:spcPts val="3610"/>
                </a:lnSpc>
              </a:pPr>
              <a:r>
                <a:rPr lang="en-US" sz="2256">
                  <a:solidFill>
                    <a:srgbClr val="FEFFFD"/>
                  </a:solidFill>
                  <a:latin typeface="Times New Roman"/>
                </a:rPr>
                <a:t>     Ini menambahkan elemen-elemen dibawah  ini ke dalam halaman web:</a:t>
              </a:r>
            </a:p>
            <a:p>
              <a:pPr>
                <a:lnSpc>
                  <a:spcPts val="3610"/>
                </a:lnSpc>
              </a:pPr>
              <a:r>
                <a:rPr lang="en-US" sz="2256">
                  <a:solidFill>
                    <a:srgbClr val="FEFFFD"/>
                  </a:solidFill>
                  <a:latin typeface="Times New Roman"/>
                </a:rPr>
                <a:t>1.`ft.AppBar`: Menampilkan bilah judul aplikasi "Kalkulator Bola" dan latar belakang biru.</a:t>
              </a:r>
            </a:p>
            <a:p>
              <a:pPr>
                <a:lnSpc>
                  <a:spcPts val="3610"/>
                </a:lnSpc>
              </a:pPr>
              <a:r>
                <a:rPr lang="en-US" sz="2256">
                  <a:solidFill>
                    <a:srgbClr val="FEFFFD"/>
                  </a:solidFill>
                  <a:latin typeface="Times New Roman"/>
                </a:rPr>
                <a:t>2.`jari-jari`: Kotak teks untuk memasukkan jari-jari bola.</a:t>
              </a:r>
            </a:p>
            <a:p>
              <a:pPr>
                <a:lnSpc>
                  <a:spcPts val="3610"/>
                </a:lnSpc>
              </a:pPr>
              <a:r>
                <a:rPr lang="en-US" sz="2256">
                  <a:solidFill>
                    <a:srgbClr val="FEFFFD"/>
                  </a:solidFill>
                  <a:latin typeface="Times New Roman"/>
                </a:rPr>
                <a:t>3.`ft.ElevatedButton`: Tombol "hitung!" yang akan memicu fungsi `btn_click` ketika ditekan.</a:t>
              </a:r>
            </a:p>
            <a:p>
              <a:pPr>
                <a:lnSpc>
                  <a:spcPts val="3610"/>
                </a:lnSpc>
              </a:pPr>
              <a:r>
                <a:rPr lang="en-US" sz="2256">
                  <a:solidFill>
                    <a:srgbClr val="FEFFFD"/>
                  </a:solidFill>
                  <a:latin typeface="Times New Roman"/>
                </a:rPr>
                <a:t>4.`luas` dan `volume`: Kotak teks untuk menampilkan hasil perhitungan luas dan volume.</a:t>
              </a:r>
            </a:p>
          </p:txBody>
        </p:sp>
        <p:sp>
          <p:nvSpPr>
            <p:cNvPr id="16" name="TextBox 16"/>
            <p:cNvSpPr txBox="1"/>
            <p:nvPr/>
          </p:nvSpPr>
          <p:spPr>
            <a:xfrm>
              <a:off x="820" y="10251313"/>
              <a:ext cx="12515766" cy="539456"/>
            </a:xfrm>
            <a:prstGeom prst="rect">
              <a:avLst/>
            </a:prstGeom>
          </p:spPr>
          <p:txBody>
            <a:bodyPr lIns="0" tIns="0" rIns="0" bIns="0" rtlCol="0" anchor="t">
              <a:spAutoFit/>
            </a:bodyPr>
            <a:lstStyle/>
            <a:p>
              <a:pPr>
                <a:lnSpc>
                  <a:spcPts val="3159"/>
                </a:lnSpc>
              </a:pPr>
              <a:r>
                <a:rPr lang="en-US" sz="2256">
                  <a:solidFill>
                    <a:srgbClr val="FEFFFD"/>
                  </a:solidFill>
                  <a:latin typeface="Times New Roman Bold"/>
                </a:rPr>
                <a:t>F. `FT.APP(TARGET=MAIN)`</a:t>
              </a:r>
            </a:p>
          </p:txBody>
        </p:sp>
        <p:sp>
          <p:nvSpPr>
            <p:cNvPr id="17" name="TextBox 17"/>
            <p:cNvSpPr txBox="1"/>
            <p:nvPr/>
          </p:nvSpPr>
          <p:spPr>
            <a:xfrm>
              <a:off x="820" y="10647866"/>
              <a:ext cx="12515766" cy="1184095"/>
            </a:xfrm>
            <a:prstGeom prst="rect">
              <a:avLst/>
            </a:prstGeom>
          </p:spPr>
          <p:txBody>
            <a:bodyPr lIns="0" tIns="0" rIns="0" bIns="0" rtlCol="0" anchor="t">
              <a:spAutoFit/>
            </a:bodyPr>
            <a:lstStyle/>
            <a:p>
              <a:pPr>
                <a:lnSpc>
                  <a:spcPts val="3610"/>
                </a:lnSpc>
              </a:pPr>
              <a:r>
                <a:rPr lang="en-US" sz="2256">
                  <a:solidFill>
                    <a:srgbClr val="FEFFFD"/>
                  </a:solidFill>
                  <a:latin typeface="Times New Roman"/>
                </a:rPr>
                <a:t>     Untuk memulai aplikasi dengan mengarahkan ke fungsi `main` sebagai titik masuk utama.</a:t>
              </a:r>
            </a:p>
          </p:txBody>
        </p:sp>
        <p:sp>
          <p:nvSpPr>
            <p:cNvPr id="18" name="AutoShape 18"/>
            <p:cNvSpPr/>
            <p:nvPr/>
          </p:nvSpPr>
          <p:spPr>
            <a:xfrm>
              <a:off x="103" y="3584745"/>
              <a:ext cx="12515561" cy="35821"/>
            </a:xfrm>
            <a:prstGeom prst="line">
              <a:avLst/>
            </a:prstGeom>
            <a:ln w="67357" cap="rnd">
              <a:solidFill>
                <a:srgbClr val="F7DCD0"/>
              </a:solidFill>
              <a:prstDash val="sysDot"/>
              <a:headEnd type="none" w="sm" len="sm"/>
              <a:tailEnd type="none" w="sm" len="sm"/>
            </a:ln>
          </p:spPr>
        </p:sp>
        <p:sp>
          <p:nvSpPr>
            <p:cNvPr id="19" name="AutoShape 19"/>
            <p:cNvSpPr/>
            <p:nvPr/>
          </p:nvSpPr>
          <p:spPr>
            <a:xfrm>
              <a:off x="103" y="2556516"/>
              <a:ext cx="12515561" cy="35821"/>
            </a:xfrm>
            <a:prstGeom prst="line">
              <a:avLst/>
            </a:prstGeom>
            <a:ln w="67357" cap="rnd">
              <a:solidFill>
                <a:srgbClr val="F7DCD0"/>
              </a:solidFill>
              <a:prstDash val="sysDot"/>
              <a:headEnd type="none" w="sm" len="sm"/>
              <a:tailEnd type="none" w="sm" len="sm"/>
            </a:ln>
          </p:spPr>
        </p:sp>
        <p:sp>
          <p:nvSpPr>
            <p:cNvPr id="20" name="AutoShape 20"/>
            <p:cNvSpPr/>
            <p:nvPr/>
          </p:nvSpPr>
          <p:spPr>
            <a:xfrm>
              <a:off x="103" y="5106819"/>
              <a:ext cx="12515561" cy="35821"/>
            </a:xfrm>
            <a:prstGeom prst="line">
              <a:avLst/>
            </a:prstGeom>
            <a:ln w="67357" cap="rnd">
              <a:solidFill>
                <a:srgbClr val="F7DCD0"/>
              </a:solidFill>
              <a:prstDash val="sysDot"/>
              <a:headEnd type="none" w="sm" len="sm"/>
              <a:tailEnd type="none" w="sm" len="sm"/>
            </a:ln>
          </p:spPr>
        </p:sp>
        <p:sp>
          <p:nvSpPr>
            <p:cNvPr id="21" name="AutoShape 21"/>
            <p:cNvSpPr/>
            <p:nvPr/>
          </p:nvSpPr>
          <p:spPr>
            <a:xfrm>
              <a:off x="103" y="10236739"/>
              <a:ext cx="12515561" cy="35821"/>
            </a:xfrm>
            <a:prstGeom prst="line">
              <a:avLst/>
            </a:prstGeom>
            <a:ln w="67357" cap="rnd">
              <a:solidFill>
                <a:srgbClr val="F7DCD0"/>
              </a:solidFill>
              <a:prstDash val="sysDot"/>
              <a:headEnd type="none" w="sm" len="sm"/>
              <a:tailEnd type="none" w="sm" len="sm"/>
            </a:ln>
          </p:spPr>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333" b="-9333"/>
            </a:stretch>
          </a:blipFill>
        </p:spPr>
      </p:sp>
      <p:sp>
        <p:nvSpPr>
          <p:cNvPr id="3" name="Freeform 3"/>
          <p:cNvSpPr/>
          <p:nvPr/>
        </p:nvSpPr>
        <p:spPr>
          <a:xfrm>
            <a:off x="13537651" y="5536651"/>
            <a:ext cx="3721649" cy="3721649"/>
          </a:xfrm>
          <a:custGeom>
            <a:avLst/>
            <a:gdLst/>
            <a:ahLst/>
            <a:cxnLst/>
            <a:rect l="l" t="t" r="r" b="b"/>
            <a:pathLst>
              <a:path w="3721649" h="3721649">
                <a:moveTo>
                  <a:pt x="0" y="0"/>
                </a:moveTo>
                <a:lnTo>
                  <a:pt x="3721649" y="0"/>
                </a:lnTo>
                <a:lnTo>
                  <a:pt x="3721649" y="3721649"/>
                </a:lnTo>
                <a:lnTo>
                  <a:pt x="0" y="372164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4393961" y="1028700"/>
            <a:ext cx="2865339" cy="1790837"/>
          </a:xfrm>
          <a:custGeom>
            <a:avLst/>
            <a:gdLst/>
            <a:ahLst/>
            <a:cxnLst/>
            <a:rect l="l" t="t" r="r" b="b"/>
            <a:pathLst>
              <a:path w="2865339" h="1790837">
                <a:moveTo>
                  <a:pt x="0" y="0"/>
                </a:moveTo>
                <a:lnTo>
                  <a:pt x="2865339" y="0"/>
                </a:lnTo>
                <a:lnTo>
                  <a:pt x="2865339" y="1790837"/>
                </a:lnTo>
                <a:lnTo>
                  <a:pt x="0" y="179083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5" name="Group 5"/>
          <p:cNvGrpSpPr/>
          <p:nvPr/>
        </p:nvGrpSpPr>
        <p:grpSpPr>
          <a:xfrm>
            <a:off x="1028700" y="1028700"/>
            <a:ext cx="10837151" cy="4949135"/>
            <a:chOff x="0" y="0"/>
            <a:chExt cx="14449534" cy="6598847"/>
          </a:xfrm>
        </p:grpSpPr>
        <p:sp>
          <p:nvSpPr>
            <p:cNvPr id="6" name="TextBox 6"/>
            <p:cNvSpPr txBox="1"/>
            <p:nvPr/>
          </p:nvSpPr>
          <p:spPr>
            <a:xfrm>
              <a:off x="0" y="-133350"/>
              <a:ext cx="14449534" cy="1549156"/>
            </a:xfrm>
            <a:prstGeom prst="rect">
              <a:avLst/>
            </a:prstGeom>
          </p:spPr>
          <p:txBody>
            <a:bodyPr lIns="0" tIns="0" rIns="0" bIns="0" rtlCol="0" anchor="t">
              <a:spAutoFit/>
            </a:bodyPr>
            <a:lstStyle/>
            <a:p>
              <a:pPr algn="ctr">
                <a:lnSpc>
                  <a:spcPts val="8377"/>
                </a:lnSpc>
              </a:pPr>
              <a:r>
                <a:rPr lang="en-US" sz="6981">
                  <a:solidFill>
                    <a:srgbClr val="FEFFFD"/>
                  </a:solidFill>
                  <a:latin typeface="Times New Roman Bold"/>
                </a:rPr>
                <a:t>Kesimpulan</a:t>
              </a:r>
            </a:p>
          </p:txBody>
        </p:sp>
        <p:sp>
          <p:nvSpPr>
            <p:cNvPr id="7" name="TextBox 7"/>
            <p:cNvSpPr txBox="1"/>
            <p:nvPr/>
          </p:nvSpPr>
          <p:spPr>
            <a:xfrm>
              <a:off x="0" y="1301506"/>
              <a:ext cx="14449534" cy="5297341"/>
            </a:xfrm>
            <a:prstGeom prst="rect">
              <a:avLst/>
            </a:prstGeom>
          </p:spPr>
          <p:txBody>
            <a:bodyPr lIns="0" tIns="0" rIns="0" bIns="0" rtlCol="0" anchor="t">
              <a:spAutoFit/>
            </a:bodyPr>
            <a:lstStyle/>
            <a:p>
              <a:pPr algn="just">
                <a:lnSpc>
                  <a:spcPts val="3939"/>
                </a:lnSpc>
              </a:pPr>
              <a:r>
                <a:rPr lang="en-US" sz="2814">
                  <a:solidFill>
                    <a:srgbClr val="FEFFFD"/>
                  </a:solidFill>
                  <a:latin typeface="Times New Roman Bold"/>
                </a:rPr>
                <a:t>PROGRAM YANG DIBUAT  MEMUNGKINKAN PENGGUNA MENGHITUNG LUAS DAN volume bola dengan cepat, akurat, dan dengan penekanan pada antarmuka pengguna yang interaktif. Selain memberikan manfaat yang praktis dalam berbagai konteks, program ini juga memberikan wawasan tentang penggunaan Python dan modul flet dalam pengembangan antarmuka yang responsif.</a:t>
              </a: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01010"/>
        </a:solidFill>
        <a:effectLst/>
      </p:bgPr>
    </p:bg>
    <p:spTree>
      <p:nvGrpSpPr>
        <p:cNvPr id="1" name=""/>
        <p:cNvGrpSpPr/>
        <p:nvPr/>
      </p:nvGrpSpPr>
      <p:grpSpPr>
        <a:xfrm>
          <a:off x="0" y="0"/>
          <a:ext cx="0" cy="0"/>
          <a:chOff x="0" y="0"/>
          <a:chExt cx="0" cy="0"/>
        </a:xfrm>
      </p:grpSpPr>
      <p:sp>
        <p:nvSpPr>
          <p:cNvPr id="2" name="TextBox 2"/>
          <p:cNvSpPr txBox="1"/>
          <p:nvPr/>
        </p:nvSpPr>
        <p:spPr>
          <a:xfrm>
            <a:off x="1547523" y="4467533"/>
            <a:ext cx="5405149" cy="1263651"/>
          </a:xfrm>
          <a:prstGeom prst="rect">
            <a:avLst/>
          </a:prstGeom>
        </p:spPr>
        <p:txBody>
          <a:bodyPr lIns="0" tIns="0" rIns="0" bIns="0" rtlCol="0" anchor="t">
            <a:spAutoFit/>
          </a:bodyPr>
          <a:lstStyle/>
          <a:p>
            <a:pPr>
              <a:lnSpc>
                <a:spcPts val="9099"/>
              </a:lnSpc>
            </a:pPr>
            <a:r>
              <a:rPr lang="en-US" sz="6999">
                <a:solidFill>
                  <a:srgbClr val="FEFFFD"/>
                </a:solidFill>
                <a:latin typeface="Times New Roman Bold"/>
              </a:rPr>
              <a:t>THANKYOU</a:t>
            </a:r>
          </a:p>
        </p:txBody>
      </p:sp>
      <p:sp>
        <p:nvSpPr>
          <p:cNvPr id="3" name="Freeform 3"/>
          <p:cNvSpPr/>
          <p:nvPr/>
        </p:nvSpPr>
        <p:spPr>
          <a:xfrm>
            <a:off x="10386475" y="6272066"/>
            <a:ext cx="632537" cy="632537"/>
          </a:xfrm>
          <a:custGeom>
            <a:avLst/>
            <a:gdLst/>
            <a:ahLst/>
            <a:cxnLst/>
            <a:rect l="l" t="t" r="r" b="b"/>
            <a:pathLst>
              <a:path w="632537" h="632537">
                <a:moveTo>
                  <a:pt x="0" y="0"/>
                </a:moveTo>
                <a:lnTo>
                  <a:pt x="632538" y="0"/>
                </a:lnTo>
                <a:lnTo>
                  <a:pt x="632538" y="632538"/>
                </a:lnTo>
                <a:lnTo>
                  <a:pt x="0" y="63253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11985536" y="6272066"/>
            <a:ext cx="632537" cy="632537"/>
          </a:xfrm>
          <a:custGeom>
            <a:avLst/>
            <a:gdLst/>
            <a:ahLst/>
            <a:cxnLst/>
            <a:rect l="l" t="t" r="r" b="b"/>
            <a:pathLst>
              <a:path w="632537" h="632537">
                <a:moveTo>
                  <a:pt x="0" y="0"/>
                </a:moveTo>
                <a:lnTo>
                  <a:pt x="632537" y="0"/>
                </a:lnTo>
                <a:lnTo>
                  <a:pt x="632537" y="632538"/>
                </a:lnTo>
                <a:lnTo>
                  <a:pt x="0" y="63253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13566992" y="6259217"/>
            <a:ext cx="681788" cy="658235"/>
          </a:xfrm>
          <a:custGeom>
            <a:avLst/>
            <a:gdLst/>
            <a:ahLst/>
            <a:cxnLst/>
            <a:rect l="l" t="t" r="r" b="b"/>
            <a:pathLst>
              <a:path w="681788" h="658235">
                <a:moveTo>
                  <a:pt x="0" y="0"/>
                </a:moveTo>
                <a:lnTo>
                  <a:pt x="681788" y="0"/>
                </a:lnTo>
                <a:lnTo>
                  <a:pt x="681788" y="658236"/>
                </a:lnTo>
                <a:lnTo>
                  <a:pt x="0" y="65823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a:off x="15095920" y="6272066"/>
            <a:ext cx="658235" cy="658235"/>
          </a:xfrm>
          <a:custGeom>
            <a:avLst/>
            <a:gdLst/>
            <a:ahLst/>
            <a:cxnLst/>
            <a:rect l="l" t="t" r="r" b="b"/>
            <a:pathLst>
              <a:path w="658235" h="658235">
                <a:moveTo>
                  <a:pt x="0" y="0"/>
                </a:moveTo>
                <a:lnTo>
                  <a:pt x="658236" y="0"/>
                </a:lnTo>
                <a:lnTo>
                  <a:pt x="658236" y="658236"/>
                </a:lnTo>
                <a:lnTo>
                  <a:pt x="0" y="65823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7" name="Freeform 7"/>
          <p:cNvSpPr/>
          <p:nvPr/>
        </p:nvSpPr>
        <p:spPr>
          <a:xfrm>
            <a:off x="8883841" y="6272066"/>
            <a:ext cx="632537" cy="632537"/>
          </a:xfrm>
          <a:custGeom>
            <a:avLst/>
            <a:gdLst/>
            <a:ahLst/>
            <a:cxnLst/>
            <a:rect l="l" t="t" r="r" b="b"/>
            <a:pathLst>
              <a:path w="632537" h="632537">
                <a:moveTo>
                  <a:pt x="0" y="0"/>
                </a:moveTo>
                <a:lnTo>
                  <a:pt x="632537" y="0"/>
                </a:lnTo>
                <a:lnTo>
                  <a:pt x="632537" y="632538"/>
                </a:lnTo>
                <a:lnTo>
                  <a:pt x="0" y="632538"/>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8" name="Freeform 8"/>
          <p:cNvSpPr/>
          <p:nvPr/>
        </p:nvSpPr>
        <p:spPr>
          <a:xfrm>
            <a:off x="10437056" y="7648181"/>
            <a:ext cx="526588" cy="658235"/>
          </a:xfrm>
          <a:custGeom>
            <a:avLst/>
            <a:gdLst/>
            <a:ahLst/>
            <a:cxnLst/>
            <a:rect l="l" t="t" r="r" b="b"/>
            <a:pathLst>
              <a:path w="526588" h="658235">
                <a:moveTo>
                  <a:pt x="0" y="0"/>
                </a:moveTo>
                <a:lnTo>
                  <a:pt x="526588" y="0"/>
                </a:lnTo>
                <a:lnTo>
                  <a:pt x="526588" y="658235"/>
                </a:lnTo>
                <a:lnTo>
                  <a:pt x="0" y="658235"/>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9" name="Freeform 9"/>
          <p:cNvSpPr/>
          <p:nvPr/>
        </p:nvSpPr>
        <p:spPr>
          <a:xfrm>
            <a:off x="11881363" y="7648181"/>
            <a:ext cx="836096" cy="658235"/>
          </a:xfrm>
          <a:custGeom>
            <a:avLst/>
            <a:gdLst/>
            <a:ahLst/>
            <a:cxnLst/>
            <a:rect l="l" t="t" r="r" b="b"/>
            <a:pathLst>
              <a:path w="836096" h="658235">
                <a:moveTo>
                  <a:pt x="0" y="0"/>
                </a:moveTo>
                <a:lnTo>
                  <a:pt x="836096" y="0"/>
                </a:lnTo>
                <a:lnTo>
                  <a:pt x="836096" y="658235"/>
                </a:lnTo>
                <a:lnTo>
                  <a:pt x="0" y="658235"/>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10" name="Freeform 10"/>
          <p:cNvSpPr/>
          <p:nvPr/>
        </p:nvSpPr>
        <p:spPr>
          <a:xfrm>
            <a:off x="13615869" y="7648181"/>
            <a:ext cx="579247" cy="658235"/>
          </a:xfrm>
          <a:custGeom>
            <a:avLst/>
            <a:gdLst/>
            <a:ahLst/>
            <a:cxnLst/>
            <a:rect l="l" t="t" r="r" b="b"/>
            <a:pathLst>
              <a:path w="579247" h="658235">
                <a:moveTo>
                  <a:pt x="0" y="0"/>
                </a:moveTo>
                <a:lnTo>
                  <a:pt x="579247" y="0"/>
                </a:lnTo>
                <a:lnTo>
                  <a:pt x="579247" y="658235"/>
                </a:lnTo>
                <a:lnTo>
                  <a:pt x="0" y="658235"/>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sp>
        <p:nvSpPr>
          <p:cNvPr id="11" name="Freeform 11"/>
          <p:cNvSpPr/>
          <p:nvPr/>
        </p:nvSpPr>
        <p:spPr>
          <a:xfrm>
            <a:off x="15112675" y="7661030"/>
            <a:ext cx="619938" cy="658235"/>
          </a:xfrm>
          <a:custGeom>
            <a:avLst/>
            <a:gdLst/>
            <a:ahLst/>
            <a:cxnLst/>
            <a:rect l="l" t="t" r="r" b="b"/>
            <a:pathLst>
              <a:path w="619938" h="658235">
                <a:moveTo>
                  <a:pt x="0" y="0"/>
                </a:moveTo>
                <a:lnTo>
                  <a:pt x="619938" y="0"/>
                </a:lnTo>
                <a:lnTo>
                  <a:pt x="619938" y="658235"/>
                </a:lnTo>
                <a:lnTo>
                  <a:pt x="0" y="658235"/>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sp>
      <p:sp>
        <p:nvSpPr>
          <p:cNvPr id="12" name="Freeform 12"/>
          <p:cNvSpPr/>
          <p:nvPr/>
        </p:nvSpPr>
        <p:spPr>
          <a:xfrm>
            <a:off x="9012213" y="7648181"/>
            <a:ext cx="371005" cy="658235"/>
          </a:xfrm>
          <a:custGeom>
            <a:avLst/>
            <a:gdLst/>
            <a:ahLst/>
            <a:cxnLst/>
            <a:rect l="l" t="t" r="r" b="b"/>
            <a:pathLst>
              <a:path w="371005" h="658235">
                <a:moveTo>
                  <a:pt x="0" y="0"/>
                </a:moveTo>
                <a:lnTo>
                  <a:pt x="371006" y="0"/>
                </a:lnTo>
                <a:lnTo>
                  <a:pt x="371006" y="658235"/>
                </a:lnTo>
                <a:lnTo>
                  <a:pt x="0" y="658235"/>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sp>
      <p:sp>
        <p:nvSpPr>
          <p:cNvPr id="13" name="Freeform 13"/>
          <p:cNvSpPr/>
          <p:nvPr/>
        </p:nvSpPr>
        <p:spPr>
          <a:xfrm>
            <a:off x="10368871" y="4883103"/>
            <a:ext cx="667746" cy="632537"/>
          </a:xfrm>
          <a:custGeom>
            <a:avLst/>
            <a:gdLst/>
            <a:ahLst/>
            <a:cxnLst/>
            <a:rect l="l" t="t" r="r" b="b"/>
            <a:pathLst>
              <a:path w="667746" h="632537">
                <a:moveTo>
                  <a:pt x="0" y="0"/>
                </a:moveTo>
                <a:lnTo>
                  <a:pt x="667746" y="0"/>
                </a:lnTo>
                <a:lnTo>
                  <a:pt x="667746" y="632537"/>
                </a:lnTo>
                <a:lnTo>
                  <a:pt x="0" y="632537"/>
                </a:lnTo>
                <a:lnTo>
                  <a:pt x="0" y="0"/>
                </a:lnTo>
                <a:close/>
              </a:path>
            </a:pathLst>
          </a:custGeom>
          <a:blipFill>
            <a:blip r:embed="rId22">
              <a:extLst>
                <a:ext uri="{96DAC541-7B7A-43D3-8B79-37D633B846F1}">
                  <asvg:svgBlip xmlns:asvg="http://schemas.microsoft.com/office/drawing/2016/SVG/main" r:embed="rId23"/>
                </a:ext>
              </a:extLst>
            </a:blip>
            <a:stretch>
              <a:fillRect/>
            </a:stretch>
          </a:blipFill>
        </p:spPr>
      </p:sp>
      <p:sp>
        <p:nvSpPr>
          <p:cNvPr id="14" name="Freeform 14"/>
          <p:cNvSpPr/>
          <p:nvPr/>
        </p:nvSpPr>
        <p:spPr>
          <a:xfrm>
            <a:off x="12048790" y="4883103"/>
            <a:ext cx="506030" cy="632537"/>
          </a:xfrm>
          <a:custGeom>
            <a:avLst/>
            <a:gdLst/>
            <a:ahLst/>
            <a:cxnLst/>
            <a:rect l="l" t="t" r="r" b="b"/>
            <a:pathLst>
              <a:path w="506030" h="632537">
                <a:moveTo>
                  <a:pt x="0" y="0"/>
                </a:moveTo>
                <a:lnTo>
                  <a:pt x="506029" y="0"/>
                </a:lnTo>
                <a:lnTo>
                  <a:pt x="506029" y="632537"/>
                </a:lnTo>
                <a:lnTo>
                  <a:pt x="0" y="632537"/>
                </a:lnTo>
                <a:lnTo>
                  <a:pt x="0" y="0"/>
                </a:lnTo>
                <a:close/>
              </a:path>
            </a:pathLst>
          </a:custGeom>
          <a:blipFill>
            <a:blip r:embed="rId24">
              <a:extLst>
                <a:ext uri="{96DAC541-7B7A-43D3-8B79-37D633B846F1}">
                  <asvg:svgBlip xmlns:asvg="http://schemas.microsoft.com/office/drawing/2016/SVG/main" r:embed="rId25"/>
                </a:ext>
              </a:extLst>
            </a:blip>
            <a:stretch>
              <a:fillRect/>
            </a:stretch>
          </a:blipFill>
        </p:spPr>
      </p:sp>
      <p:sp>
        <p:nvSpPr>
          <p:cNvPr id="15" name="Freeform 15"/>
          <p:cNvSpPr/>
          <p:nvPr/>
        </p:nvSpPr>
        <p:spPr>
          <a:xfrm>
            <a:off x="13591618" y="4883103"/>
            <a:ext cx="632537" cy="632537"/>
          </a:xfrm>
          <a:custGeom>
            <a:avLst/>
            <a:gdLst/>
            <a:ahLst/>
            <a:cxnLst/>
            <a:rect l="l" t="t" r="r" b="b"/>
            <a:pathLst>
              <a:path w="632537" h="632537">
                <a:moveTo>
                  <a:pt x="0" y="0"/>
                </a:moveTo>
                <a:lnTo>
                  <a:pt x="632537" y="0"/>
                </a:lnTo>
                <a:lnTo>
                  <a:pt x="632537" y="632537"/>
                </a:lnTo>
                <a:lnTo>
                  <a:pt x="0" y="632537"/>
                </a:lnTo>
                <a:lnTo>
                  <a:pt x="0" y="0"/>
                </a:lnTo>
                <a:close/>
              </a:path>
            </a:pathLst>
          </a:custGeom>
          <a:blipFill>
            <a:blip r:embed="rId26">
              <a:extLst>
                <a:ext uri="{96DAC541-7B7A-43D3-8B79-37D633B846F1}">
                  <asvg:svgBlip xmlns:asvg="http://schemas.microsoft.com/office/drawing/2016/SVG/main" r:embed="rId27"/>
                </a:ext>
              </a:extLst>
            </a:blip>
            <a:stretch>
              <a:fillRect/>
            </a:stretch>
          </a:blipFill>
        </p:spPr>
      </p:sp>
      <p:sp>
        <p:nvSpPr>
          <p:cNvPr id="16" name="Freeform 16"/>
          <p:cNvSpPr/>
          <p:nvPr/>
        </p:nvSpPr>
        <p:spPr>
          <a:xfrm>
            <a:off x="15117462" y="4883103"/>
            <a:ext cx="615151" cy="658235"/>
          </a:xfrm>
          <a:custGeom>
            <a:avLst/>
            <a:gdLst/>
            <a:ahLst/>
            <a:cxnLst/>
            <a:rect l="l" t="t" r="r" b="b"/>
            <a:pathLst>
              <a:path w="615151" h="658235">
                <a:moveTo>
                  <a:pt x="0" y="0"/>
                </a:moveTo>
                <a:lnTo>
                  <a:pt x="615151" y="0"/>
                </a:lnTo>
                <a:lnTo>
                  <a:pt x="615151" y="658235"/>
                </a:lnTo>
                <a:lnTo>
                  <a:pt x="0" y="658235"/>
                </a:lnTo>
                <a:lnTo>
                  <a:pt x="0" y="0"/>
                </a:lnTo>
                <a:close/>
              </a:path>
            </a:pathLst>
          </a:custGeom>
          <a:blipFill>
            <a:blip r:embed="rId28">
              <a:extLst>
                <a:ext uri="{96DAC541-7B7A-43D3-8B79-37D633B846F1}">
                  <asvg:svgBlip xmlns:asvg="http://schemas.microsoft.com/office/drawing/2016/SVG/main" r:embed="rId29"/>
                </a:ext>
              </a:extLst>
            </a:blip>
            <a:stretch>
              <a:fillRect/>
            </a:stretch>
          </a:blipFill>
        </p:spPr>
      </p:sp>
      <p:sp>
        <p:nvSpPr>
          <p:cNvPr id="17" name="Freeform 17"/>
          <p:cNvSpPr/>
          <p:nvPr/>
        </p:nvSpPr>
        <p:spPr>
          <a:xfrm>
            <a:off x="8879369" y="4870254"/>
            <a:ext cx="641480" cy="658235"/>
          </a:xfrm>
          <a:custGeom>
            <a:avLst/>
            <a:gdLst/>
            <a:ahLst/>
            <a:cxnLst/>
            <a:rect l="l" t="t" r="r" b="b"/>
            <a:pathLst>
              <a:path w="641480" h="658235">
                <a:moveTo>
                  <a:pt x="0" y="0"/>
                </a:moveTo>
                <a:lnTo>
                  <a:pt x="641481" y="0"/>
                </a:lnTo>
                <a:lnTo>
                  <a:pt x="641481" y="658235"/>
                </a:lnTo>
                <a:lnTo>
                  <a:pt x="0" y="658235"/>
                </a:lnTo>
                <a:lnTo>
                  <a:pt x="0" y="0"/>
                </a:lnTo>
                <a:close/>
              </a:path>
            </a:pathLst>
          </a:custGeom>
          <a:blipFill>
            <a:blip r:embed="rId30">
              <a:extLst>
                <a:ext uri="{96DAC541-7B7A-43D3-8B79-37D633B846F1}">
                  <asvg:svgBlip xmlns:asvg="http://schemas.microsoft.com/office/drawing/2016/SVG/main" r:embed="rId31"/>
                </a:ext>
              </a:extLst>
            </a:blip>
            <a:stretch>
              <a:fillRect/>
            </a:stretch>
          </a:blipFill>
        </p:spPr>
      </p:sp>
      <p:sp>
        <p:nvSpPr>
          <p:cNvPr id="18" name="Freeform 18"/>
          <p:cNvSpPr/>
          <p:nvPr/>
        </p:nvSpPr>
        <p:spPr>
          <a:xfrm>
            <a:off x="10428453" y="3494139"/>
            <a:ext cx="548582" cy="632537"/>
          </a:xfrm>
          <a:custGeom>
            <a:avLst/>
            <a:gdLst/>
            <a:ahLst/>
            <a:cxnLst/>
            <a:rect l="l" t="t" r="r" b="b"/>
            <a:pathLst>
              <a:path w="548582" h="632537">
                <a:moveTo>
                  <a:pt x="0" y="0"/>
                </a:moveTo>
                <a:lnTo>
                  <a:pt x="548582" y="0"/>
                </a:lnTo>
                <a:lnTo>
                  <a:pt x="548582" y="632537"/>
                </a:lnTo>
                <a:lnTo>
                  <a:pt x="0" y="632537"/>
                </a:lnTo>
                <a:lnTo>
                  <a:pt x="0" y="0"/>
                </a:lnTo>
                <a:close/>
              </a:path>
            </a:pathLst>
          </a:custGeom>
          <a:blipFill>
            <a:blip r:embed="rId32">
              <a:extLst>
                <a:ext uri="{96DAC541-7B7A-43D3-8B79-37D633B846F1}">
                  <asvg:svgBlip xmlns:asvg="http://schemas.microsoft.com/office/drawing/2016/SVG/main" r:embed="rId33"/>
                </a:ext>
              </a:extLst>
            </a:blip>
            <a:stretch>
              <a:fillRect/>
            </a:stretch>
          </a:blipFill>
        </p:spPr>
      </p:sp>
      <p:sp>
        <p:nvSpPr>
          <p:cNvPr id="19" name="Freeform 19"/>
          <p:cNvSpPr/>
          <p:nvPr/>
        </p:nvSpPr>
        <p:spPr>
          <a:xfrm>
            <a:off x="12024063" y="3494139"/>
            <a:ext cx="555483" cy="632537"/>
          </a:xfrm>
          <a:custGeom>
            <a:avLst/>
            <a:gdLst/>
            <a:ahLst/>
            <a:cxnLst/>
            <a:rect l="l" t="t" r="r" b="b"/>
            <a:pathLst>
              <a:path w="555483" h="632537">
                <a:moveTo>
                  <a:pt x="0" y="0"/>
                </a:moveTo>
                <a:lnTo>
                  <a:pt x="555483" y="0"/>
                </a:lnTo>
                <a:lnTo>
                  <a:pt x="555483" y="632537"/>
                </a:lnTo>
                <a:lnTo>
                  <a:pt x="0" y="632537"/>
                </a:lnTo>
                <a:lnTo>
                  <a:pt x="0" y="0"/>
                </a:lnTo>
                <a:close/>
              </a:path>
            </a:pathLst>
          </a:custGeom>
          <a:blipFill>
            <a:blip r:embed="rId34">
              <a:extLst>
                <a:ext uri="{96DAC541-7B7A-43D3-8B79-37D633B846F1}">
                  <asvg:svgBlip xmlns:asvg="http://schemas.microsoft.com/office/drawing/2016/SVG/main" r:embed="rId35"/>
                </a:ext>
              </a:extLst>
            </a:blip>
            <a:stretch>
              <a:fillRect/>
            </a:stretch>
          </a:blipFill>
        </p:spPr>
      </p:sp>
      <p:sp>
        <p:nvSpPr>
          <p:cNvPr id="20" name="Freeform 20"/>
          <p:cNvSpPr/>
          <p:nvPr/>
        </p:nvSpPr>
        <p:spPr>
          <a:xfrm>
            <a:off x="13591618" y="3494139"/>
            <a:ext cx="632537" cy="632537"/>
          </a:xfrm>
          <a:custGeom>
            <a:avLst/>
            <a:gdLst/>
            <a:ahLst/>
            <a:cxnLst/>
            <a:rect l="l" t="t" r="r" b="b"/>
            <a:pathLst>
              <a:path w="632537" h="632537">
                <a:moveTo>
                  <a:pt x="0" y="0"/>
                </a:moveTo>
                <a:lnTo>
                  <a:pt x="632537" y="0"/>
                </a:lnTo>
                <a:lnTo>
                  <a:pt x="632537" y="632537"/>
                </a:lnTo>
                <a:lnTo>
                  <a:pt x="0" y="632537"/>
                </a:lnTo>
                <a:lnTo>
                  <a:pt x="0" y="0"/>
                </a:lnTo>
                <a:close/>
              </a:path>
            </a:pathLst>
          </a:custGeom>
          <a:blipFill>
            <a:blip r:embed="rId36">
              <a:extLst>
                <a:ext uri="{96DAC541-7B7A-43D3-8B79-37D633B846F1}">
                  <asvg:svgBlip xmlns:asvg="http://schemas.microsoft.com/office/drawing/2016/SVG/main" r:embed="rId37"/>
                </a:ext>
              </a:extLst>
            </a:blip>
            <a:stretch>
              <a:fillRect/>
            </a:stretch>
          </a:blipFill>
        </p:spPr>
      </p:sp>
      <p:sp>
        <p:nvSpPr>
          <p:cNvPr id="21" name="Freeform 21"/>
          <p:cNvSpPr/>
          <p:nvPr/>
        </p:nvSpPr>
        <p:spPr>
          <a:xfrm>
            <a:off x="15164736" y="3494139"/>
            <a:ext cx="520604" cy="658235"/>
          </a:xfrm>
          <a:custGeom>
            <a:avLst/>
            <a:gdLst/>
            <a:ahLst/>
            <a:cxnLst/>
            <a:rect l="l" t="t" r="r" b="b"/>
            <a:pathLst>
              <a:path w="520604" h="658235">
                <a:moveTo>
                  <a:pt x="0" y="0"/>
                </a:moveTo>
                <a:lnTo>
                  <a:pt x="520604" y="0"/>
                </a:lnTo>
                <a:lnTo>
                  <a:pt x="520604" y="658235"/>
                </a:lnTo>
                <a:lnTo>
                  <a:pt x="0" y="658235"/>
                </a:lnTo>
                <a:lnTo>
                  <a:pt x="0" y="0"/>
                </a:lnTo>
                <a:close/>
              </a:path>
            </a:pathLst>
          </a:custGeom>
          <a:blipFill>
            <a:blip r:embed="rId38">
              <a:extLst>
                <a:ext uri="{96DAC541-7B7A-43D3-8B79-37D633B846F1}">
                  <asvg:svgBlip xmlns:asvg="http://schemas.microsoft.com/office/drawing/2016/SVG/main" r:embed="rId39"/>
                </a:ext>
              </a:extLst>
            </a:blip>
            <a:stretch>
              <a:fillRect/>
            </a:stretch>
          </a:blipFill>
        </p:spPr>
      </p:sp>
      <p:sp>
        <p:nvSpPr>
          <p:cNvPr id="22" name="Freeform 22"/>
          <p:cNvSpPr/>
          <p:nvPr/>
        </p:nvSpPr>
        <p:spPr>
          <a:xfrm>
            <a:off x="8879369" y="3489667"/>
            <a:ext cx="641480" cy="641480"/>
          </a:xfrm>
          <a:custGeom>
            <a:avLst/>
            <a:gdLst/>
            <a:ahLst/>
            <a:cxnLst/>
            <a:rect l="l" t="t" r="r" b="b"/>
            <a:pathLst>
              <a:path w="641480" h="641480">
                <a:moveTo>
                  <a:pt x="0" y="0"/>
                </a:moveTo>
                <a:lnTo>
                  <a:pt x="641481" y="0"/>
                </a:lnTo>
                <a:lnTo>
                  <a:pt x="641481" y="641481"/>
                </a:lnTo>
                <a:lnTo>
                  <a:pt x="0" y="641481"/>
                </a:lnTo>
                <a:lnTo>
                  <a:pt x="0" y="0"/>
                </a:lnTo>
                <a:close/>
              </a:path>
            </a:pathLst>
          </a:custGeom>
          <a:blipFill>
            <a:blip r:embed="rId40">
              <a:extLst>
                <a:ext uri="{96DAC541-7B7A-43D3-8B79-37D633B846F1}">
                  <asvg:svgBlip xmlns:asvg="http://schemas.microsoft.com/office/drawing/2016/SVG/main" r:embed="rId41"/>
                </a:ext>
              </a:extLst>
            </a:blip>
            <a:stretch>
              <a:fillRect/>
            </a:stretch>
          </a:blipFill>
        </p:spPr>
      </p:sp>
      <p:sp>
        <p:nvSpPr>
          <p:cNvPr id="23" name="Freeform 23"/>
          <p:cNvSpPr/>
          <p:nvPr/>
        </p:nvSpPr>
        <p:spPr>
          <a:xfrm>
            <a:off x="10519039" y="2053493"/>
            <a:ext cx="369172" cy="632537"/>
          </a:xfrm>
          <a:custGeom>
            <a:avLst/>
            <a:gdLst/>
            <a:ahLst/>
            <a:cxnLst/>
            <a:rect l="l" t="t" r="r" b="b"/>
            <a:pathLst>
              <a:path w="369172" h="632537">
                <a:moveTo>
                  <a:pt x="0" y="0"/>
                </a:moveTo>
                <a:lnTo>
                  <a:pt x="369172" y="0"/>
                </a:lnTo>
                <a:lnTo>
                  <a:pt x="369172" y="632537"/>
                </a:lnTo>
                <a:lnTo>
                  <a:pt x="0" y="632537"/>
                </a:lnTo>
                <a:lnTo>
                  <a:pt x="0" y="0"/>
                </a:lnTo>
                <a:close/>
              </a:path>
            </a:pathLst>
          </a:custGeom>
          <a:blipFill>
            <a:blip r:embed="rId42">
              <a:extLst>
                <a:ext uri="{96DAC541-7B7A-43D3-8B79-37D633B846F1}">
                  <asvg:svgBlip xmlns:asvg="http://schemas.microsoft.com/office/drawing/2016/SVG/main" r:embed="rId43"/>
                </a:ext>
              </a:extLst>
            </a:blip>
            <a:stretch>
              <a:fillRect/>
            </a:stretch>
          </a:blipFill>
        </p:spPr>
      </p:sp>
      <p:sp>
        <p:nvSpPr>
          <p:cNvPr id="24" name="Freeform 24"/>
          <p:cNvSpPr/>
          <p:nvPr/>
        </p:nvSpPr>
        <p:spPr>
          <a:xfrm>
            <a:off x="12052546" y="2053493"/>
            <a:ext cx="500280" cy="632537"/>
          </a:xfrm>
          <a:custGeom>
            <a:avLst/>
            <a:gdLst/>
            <a:ahLst/>
            <a:cxnLst/>
            <a:rect l="l" t="t" r="r" b="b"/>
            <a:pathLst>
              <a:path w="500280" h="632537">
                <a:moveTo>
                  <a:pt x="0" y="0"/>
                </a:moveTo>
                <a:lnTo>
                  <a:pt x="500280" y="0"/>
                </a:lnTo>
                <a:lnTo>
                  <a:pt x="500280" y="632537"/>
                </a:lnTo>
                <a:lnTo>
                  <a:pt x="0" y="632537"/>
                </a:lnTo>
                <a:lnTo>
                  <a:pt x="0" y="0"/>
                </a:lnTo>
                <a:close/>
              </a:path>
            </a:pathLst>
          </a:custGeom>
          <a:blipFill>
            <a:blip r:embed="rId38">
              <a:extLst>
                <a:ext uri="{96DAC541-7B7A-43D3-8B79-37D633B846F1}">
                  <asvg:svgBlip xmlns:asvg="http://schemas.microsoft.com/office/drawing/2016/SVG/main" r:embed="rId39"/>
                </a:ext>
              </a:extLst>
            </a:blip>
            <a:stretch>
              <a:fillRect/>
            </a:stretch>
          </a:blipFill>
        </p:spPr>
      </p:sp>
      <p:sp>
        <p:nvSpPr>
          <p:cNvPr id="25" name="Freeform 25"/>
          <p:cNvSpPr/>
          <p:nvPr/>
        </p:nvSpPr>
        <p:spPr>
          <a:xfrm>
            <a:off x="13655753" y="2053493"/>
            <a:ext cx="506030" cy="632537"/>
          </a:xfrm>
          <a:custGeom>
            <a:avLst/>
            <a:gdLst/>
            <a:ahLst/>
            <a:cxnLst/>
            <a:rect l="l" t="t" r="r" b="b"/>
            <a:pathLst>
              <a:path w="506030" h="632537">
                <a:moveTo>
                  <a:pt x="0" y="0"/>
                </a:moveTo>
                <a:lnTo>
                  <a:pt x="506030" y="0"/>
                </a:lnTo>
                <a:lnTo>
                  <a:pt x="506030" y="632537"/>
                </a:lnTo>
                <a:lnTo>
                  <a:pt x="0" y="632537"/>
                </a:lnTo>
                <a:lnTo>
                  <a:pt x="0" y="0"/>
                </a:lnTo>
                <a:close/>
              </a:path>
            </a:pathLst>
          </a:custGeom>
          <a:blipFill>
            <a:blip r:embed="rId44">
              <a:extLst>
                <a:ext uri="{96DAC541-7B7A-43D3-8B79-37D633B846F1}">
                  <asvg:svgBlip xmlns:asvg="http://schemas.microsoft.com/office/drawing/2016/SVG/main" r:embed="rId45"/>
                </a:ext>
              </a:extLst>
            </a:blip>
            <a:stretch>
              <a:fillRect/>
            </a:stretch>
          </a:blipFill>
        </p:spPr>
      </p:sp>
      <p:sp>
        <p:nvSpPr>
          <p:cNvPr id="26" name="Freeform 26"/>
          <p:cNvSpPr/>
          <p:nvPr/>
        </p:nvSpPr>
        <p:spPr>
          <a:xfrm>
            <a:off x="15099195" y="2053493"/>
            <a:ext cx="653448" cy="658235"/>
          </a:xfrm>
          <a:custGeom>
            <a:avLst/>
            <a:gdLst/>
            <a:ahLst/>
            <a:cxnLst/>
            <a:rect l="l" t="t" r="r" b="b"/>
            <a:pathLst>
              <a:path w="653448" h="658235">
                <a:moveTo>
                  <a:pt x="0" y="0"/>
                </a:moveTo>
                <a:lnTo>
                  <a:pt x="653448" y="0"/>
                </a:lnTo>
                <a:lnTo>
                  <a:pt x="653448" y="658235"/>
                </a:lnTo>
                <a:lnTo>
                  <a:pt x="0" y="658235"/>
                </a:lnTo>
                <a:lnTo>
                  <a:pt x="0" y="0"/>
                </a:lnTo>
                <a:close/>
              </a:path>
            </a:pathLst>
          </a:custGeom>
          <a:blipFill>
            <a:blip r:embed="rId46">
              <a:extLst>
                <a:ext uri="{96DAC541-7B7A-43D3-8B79-37D633B846F1}">
                  <asvg:svgBlip xmlns:asvg="http://schemas.microsoft.com/office/drawing/2016/SVG/main" r:embed="rId47"/>
                </a:ext>
              </a:extLst>
            </a:blip>
            <a:stretch>
              <a:fillRect/>
            </a:stretch>
          </a:blipFill>
        </p:spPr>
      </p:sp>
      <p:sp>
        <p:nvSpPr>
          <p:cNvPr id="27" name="Freeform 27"/>
          <p:cNvSpPr/>
          <p:nvPr/>
        </p:nvSpPr>
        <p:spPr>
          <a:xfrm>
            <a:off x="8879369" y="1967735"/>
            <a:ext cx="643243" cy="804053"/>
          </a:xfrm>
          <a:custGeom>
            <a:avLst/>
            <a:gdLst/>
            <a:ahLst/>
            <a:cxnLst/>
            <a:rect l="l" t="t" r="r" b="b"/>
            <a:pathLst>
              <a:path w="643243" h="804053">
                <a:moveTo>
                  <a:pt x="0" y="0"/>
                </a:moveTo>
                <a:lnTo>
                  <a:pt x="643243" y="0"/>
                </a:lnTo>
                <a:lnTo>
                  <a:pt x="643243" y="804053"/>
                </a:lnTo>
                <a:lnTo>
                  <a:pt x="0" y="804053"/>
                </a:lnTo>
                <a:lnTo>
                  <a:pt x="0" y="0"/>
                </a:lnTo>
                <a:close/>
              </a:path>
            </a:pathLst>
          </a:custGeom>
          <a:blipFill>
            <a:blip r:embed="rId48">
              <a:extLst>
                <a:ext uri="{96DAC541-7B7A-43D3-8B79-37D633B846F1}">
                  <asvg:svgBlip xmlns:asvg="http://schemas.microsoft.com/office/drawing/2016/SVG/main" r:embed="rId49"/>
                </a:ext>
              </a:extLst>
            </a:blip>
            <a:stretch>
              <a:fillRect/>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TotalTime>
  <Words>718</Words>
  <Application>Microsoft Office PowerPoint</Application>
  <PresentationFormat>Custom</PresentationFormat>
  <Paragraphs>46</Paragraphs>
  <Slides>9</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vt:i4>
      </vt:variant>
    </vt:vector>
  </HeadingPairs>
  <TitlesOfParts>
    <vt:vector size="15" baseType="lpstr">
      <vt:lpstr>Times New Roman Italics</vt:lpstr>
      <vt:lpstr>Times New Roman Bold</vt:lpstr>
      <vt:lpstr>Times New Roman</vt:lpstr>
      <vt:lpstr>Arial</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Presentasi Teknologi Teknologi 5G Fotosentris Hitam Putih</dc:title>
  <cp:lastModifiedBy>Lenovo Ip 3</cp:lastModifiedBy>
  <cp:revision>2</cp:revision>
  <dcterms:created xsi:type="dcterms:W3CDTF">2006-08-16T00:00:00Z</dcterms:created>
  <dcterms:modified xsi:type="dcterms:W3CDTF">2023-11-12T08:10:34Z</dcterms:modified>
  <dc:identifier>DAFz7Copv7Q</dc:identifier>
</cp:coreProperties>
</file>